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8"/>
  </p:notesMasterIdLst>
  <p:sldIdLst>
    <p:sldId id="264" r:id="rId2"/>
    <p:sldId id="287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1" r:id="rId16"/>
    <p:sldId id="302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FC24"/>
    <a:srgbClr val="FBA3BC"/>
    <a:srgbClr val="A3FBFB"/>
    <a:srgbClr val="F6BEA8"/>
    <a:srgbClr val="FFCC00"/>
    <a:srgbClr val="0000CC"/>
    <a:srgbClr val="FF0000"/>
    <a:srgbClr val="D50519"/>
    <a:srgbClr val="FDA1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92913" autoAdjust="0"/>
  </p:normalViewPr>
  <p:slideViewPr>
    <p:cSldViewPr>
      <p:cViewPr varScale="1">
        <p:scale>
          <a:sx n="68" d="100"/>
          <a:sy n="68" d="100"/>
        </p:scale>
        <p:origin x="144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C794F0-7928-4088-AD83-5F478B394BA7}" type="doc">
      <dgm:prSet loTypeId="urn:microsoft.com/office/officeart/2005/8/layout/matrix3" loCatId="matrix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20509EF-B10F-42BC-84A8-A4B50E98B999}">
      <dgm:prSet phldrT="[Текст]"/>
      <dgm:spPr/>
      <dgm:t>
        <a:bodyPr/>
        <a:lstStyle/>
        <a:p>
          <a:r>
            <a:rPr lang="ru-RU" dirty="0" smtClean="0">
              <a:solidFill>
                <a:schemeClr val="tx2"/>
              </a:solidFill>
            </a:rPr>
            <a:t>Развитие земледелия </a:t>
          </a:r>
        </a:p>
        <a:p>
          <a:r>
            <a:rPr lang="ru-RU" dirty="0" smtClean="0">
              <a:solidFill>
                <a:schemeClr val="tx2"/>
              </a:solidFill>
            </a:rPr>
            <a:t>Отделение военно-административного труда от производительного</a:t>
          </a:r>
          <a:endParaRPr lang="ru-RU" dirty="0">
            <a:solidFill>
              <a:schemeClr val="tx2"/>
            </a:solidFill>
          </a:endParaRPr>
        </a:p>
      </dgm:t>
    </dgm:pt>
    <dgm:pt modelId="{5B91D779-6D68-4E54-9C35-F47678604F63}" type="parTrans" cxnId="{B7AEC2A4-7BA1-4C18-BE0D-D09FEAC831D7}">
      <dgm:prSet/>
      <dgm:spPr/>
      <dgm:t>
        <a:bodyPr/>
        <a:lstStyle/>
        <a:p>
          <a:endParaRPr lang="ru-RU"/>
        </a:p>
      </dgm:t>
    </dgm:pt>
    <dgm:pt modelId="{434606F0-8CA2-4574-93BA-2249B5280B3F}" type="sibTrans" cxnId="{B7AEC2A4-7BA1-4C18-BE0D-D09FEAC831D7}">
      <dgm:prSet/>
      <dgm:spPr/>
      <dgm:t>
        <a:bodyPr/>
        <a:lstStyle/>
        <a:p>
          <a:endParaRPr lang="ru-RU"/>
        </a:p>
      </dgm:t>
    </dgm:pt>
    <dgm:pt modelId="{67490561-A4C4-4BFD-8DBE-698CCCD472FD}">
      <dgm:prSet phldrT="[Текст]"/>
      <dgm:spPr/>
      <dgm:t>
        <a:bodyPr/>
        <a:lstStyle/>
        <a:p>
          <a:r>
            <a:rPr lang="ru-RU" dirty="0" smtClean="0">
              <a:solidFill>
                <a:schemeClr val="tx2"/>
              </a:solidFill>
            </a:rPr>
            <a:t>Рост числа городов (в 9 – 10 </a:t>
          </a:r>
          <a:r>
            <a:rPr lang="ru-RU" dirty="0" err="1" smtClean="0">
              <a:solidFill>
                <a:schemeClr val="tx2"/>
              </a:solidFill>
            </a:rPr>
            <a:t>вв</a:t>
          </a:r>
          <a:r>
            <a:rPr lang="ru-RU" dirty="0" smtClean="0">
              <a:solidFill>
                <a:schemeClr val="tx2"/>
              </a:solidFill>
            </a:rPr>
            <a:t> минимум 24 города)</a:t>
          </a:r>
          <a:endParaRPr lang="ru-RU" dirty="0">
            <a:solidFill>
              <a:schemeClr val="tx2"/>
            </a:solidFill>
          </a:endParaRPr>
        </a:p>
      </dgm:t>
    </dgm:pt>
    <dgm:pt modelId="{E39E181E-D0E3-467C-84E7-8D09DFB281A0}" type="parTrans" cxnId="{575B5A99-CDFD-4114-A740-C8F7BCF1E5A1}">
      <dgm:prSet/>
      <dgm:spPr/>
      <dgm:t>
        <a:bodyPr/>
        <a:lstStyle/>
        <a:p>
          <a:endParaRPr lang="ru-RU"/>
        </a:p>
      </dgm:t>
    </dgm:pt>
    <dgm:pt modelId="{AED49810-405E-4785-82C8-EEC6602B47EB}" type="sibTrans" cxnId="{575B5A99-CDFD-4114-A740-C8F7BCF1E5A1}">
      <dgm:prSet/>
      <dgm:spPr/>
      <dgm:t>
        <a:bodyPr/>
        <a:lstStyle/>
        <a:p>
          <a:endParaRPr lang="ru-RU"/>
        </a:p>
      </dgm:t>
    </dgm:pt>
    <dgm:pt modelId="{A44DC203-8908-4B8B-A838-B329E428ABB1}">
      <dgm:prSet phldrT="[Текст]"/>
      <dgm:spPr/>
      <dgm:t>
        <a:bodyPr/>
        <a:lstStyle/>
        <a:p>
          <a:r>
            <a:rPr lang="ru-RU" dirty="0" smtClean="0">
              <a:solidFill>
                <a:schemeClr val="tx2"/>
              </a:solidFill>
            </a:rPr>
            <a:t>Отделение ремесла от земледелия</a:t>
          </a:r>
          <a:endParaRPr lang="ru-RU" dirty="0">
            <a:solidFill>
              <a:schemeClr val="tx2"/>
            </a:solidFill>
          </a:endParaRPr>
        </a:p>
      </dgm:t>
    </dgm:pt>
    <dgm:pt modelId="{4A5D2CC6-6DA7-4E89-94D9-37FBAEFEA713}" type="parTrans" cxnId="{033C027C-83CC-4371-ABB5-415C8F7087D3}">
      <dgm:prSet/>
      <dgm:spPr/>
      <dgm:t>
        <a:bodyPr/>
        <a:lstStyle/>
        <a:p>
          <a:endParaRPr lang="ru-RU"/>
        </a:p>
      </dgm:t>
    </dgm:pt>
    <dgm:pt modelId="{67876B6C-36C4-41B7-8149-B3BD922A8DFF}" type="sibTrans" cxnId="{033C027C-83CC-4371-ABB5-415C8F7087D3}">
      <dgm:prSet/>
      <dgm:spPr/>
      <dgm:t>
        <a:bodyPr/>
        <a:lstStyle/>
        <a:p>
          <a:endParaRPr lang="ru-RU"/>
        </a:p>
      </dgm:t>
    </dgm:pt>
    <dgm:pt modelId="{6B5A0619-B83B-44E1-A9D5-1DB3BC2F37EB}">
      <dgm:prSet phldrT="[Текст]"/>
      <dgm:spPr/>
      <dgm:t>
        <a:bodyPr/>
        <a:lstStyle/>
        <a:p>
          <a:r>
            <a:rPr lang="ru-RU" dirty="0" smtClean="0"/>
            <a:t>Преобладание свободного труда над рабским</a:t>
          </a:r>
          <a:endParaRPr lang="ru-RU" dirty="0"/>
        </a:p>
      </dgm:t>
    </dgm:pt>
    <dgm:pt modelId="{3B3DA599-0C6B-4CE7-A378-E13C3B156183}" type="parTrans" cxnId="{6E3BF6D3-1058-4E4C-A755-C0565DD8C4FF}">
      <dgm:prSet/>
      <dgm:spPr/>
      <dgm:t>
        <a:bodyPr/>
        <a:lstStyle/>
        <a:p>
          <a:endParaRPr lang="ru-RU"/>
        </a:p>
      </dgm:t>
    </dgm:pt>
    <dgm:pt modelId="{AEE23FDD-3D99-4A61-903F-2DB195F42147}" type="sibTrans" cxnId="{6E3BF6D3-1058-4E4C-A755-C0565DD8C4FF}">
      <dgm:prSet/>
      <dgm:spPr/>
      <dgm:t>
        <a:bodyPr/>
        <a:lstStyle/>
        <a:p>
          <a:endParaRPr lang="ru-RU"/>
        </a:p>
      </dgm:t>
    </dgm:pt>
    <dgm:pt modelId="{A523A668-4161-4674-85D3-16D1D7865FED}" type="pres">
      <dgm:prSet presAssocID="{B0C794F0-7928-4088-AD83-5F478B394BA7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FBD27B-5C76-44D3-8E7A-FD5088CA2190}" type="pres">
      <dgm:prSet presAssocID="{B0C794F0-7928-4088-AD83-5F478B394BA7}" presName="diamond" presStyleLbl="bgShp" presStyleIdx="0" presStyleCnt="1"/>
      <dgm:spPr/>
    </dgm:pt>
    <dgm:pt modelId="{3846DFE9-1BA7-46A4-AC86-8CFFD9AE1EF1}" type="pres">
      <dgm:prSet presAssocID="{B0C794F0-7928-4088-AD83-5F478B394BA7}" presName="quad1" presStyleLbl="node1" presStyleIdx="0" presStyleCnt="4" custScaleX="141970" custScaleY="12172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729176-B56C-4DF6-9B1C-7209E0102274}" type="pres">
      <dgm:prSet presAssocID="{B0C794F0-7928-4088-AD83-5F478B394BA7}" presName="quad2" presStyleLbl="node1" presStyleIdx="1" presStyleCnt="4" custScaleX="136168" custScaleY="126991" custLinFactNeighborX="43387" custLinFactNeighborY="263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1F7ECD-D680-4554-9D92-2FD448734CBB}" type="pres">
      <dgm:prSet presAssocID="{B0C794F0-7928-4088-AD83-5F478B394BA7}" presName="quad3" presStyleLbl="node1" presStyleIdx="2" presStyleCnt="4" custScaleX="126991" custScaleY="95681" custLinFactNeighborX="-4116" custLinFactNeighborY="1639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1CE0E6-52E3-4A70-A76F-4C48F1845609}" type="pres">
      <dgm:prSet presAssocID="{B0C794F0-7928-4088-AD83-5F478B394BA7}" presName="quad4" presStyleLbl="node1" presStyleIdx="3" presStyleCnt="4" custScaleX="126990" custLinFactNeighborX="43387" custLinFactNeighborY="1302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155ED9-6F31-4D29-AECF-49AD92BFCD1F}" type="presOf" srcId="{6B5A0619-B83B-44E1-A9D5-1DB3BC2F37EB}" destId="{3F1CE0E6-52E3-4A70-A76F-4C48F1845609}" srcOrd="0" destOrd="0" presId="urn:microsoft.com/office/officeart/2005/8/layout/matrix3"/>
    <dgm:cxn modelId="{575B5A99-CDFD-4114-A740-C8F7BCF1E5A1}" srcId="{B0C794F0-7928-4088-AD83-5F478B394BA7}" destId="{67490561-A4C4-4BFD-8DBE-698CCCD472FD}" srcOrd="1" destOrd="0" parTransId="{E39E181E-D0E3-467C-84E7-8D09DFB281A0}" sibTransId="{AED49810-405E-4785-82C8-EEC6602B47EB}"/>
    <dgm:cxn modelId="{C9F21F7D-27C8-4E4D-9961-19E34F1DB49B}" type="presOf" srcId="{B0C794F0-7928-4088-AD83-5F478B394BA7}" destId="{A523A668-4161-4674-85D3-16D1D7865FED}" srcOrd="0" destOrd="0" presId="urn:microsoft.com/office/officeart/2005/8/layout/matrix3"/>
    <dgm:cxn modelId="{B7AEC2A4-7BA1-4C18-BE0D-D09FEAC831D7}" srcId="{B0C794F0-7928-4088-AD83-5F478B394BA7}" destId="{120509EF-B10F-42BC-84A8-A4B50E98B999}" srcOrd="0" destOrd="0" parTransId="{5B91D779-6D68-4E54-9C35-F47678604F63}" sibTransId="{434606F0-8CA2-4574-93BA-2249B5280B3F}"/>
    <dgm:cxn modelId="{6E727A7E-511F-4822-8442-F14A90445F8C}" type="presOf" srcId="{67490561-A4C4-4BFD-8DBE-698CCCD472FD}" destId="{22729176-B56C-4DF6-9B1C-7209E0102274}" srcOrd="0" destOrd="0" presId="urn:microsoft.com/office/officeart/2005/8/layout/matrix3"/>
    <dgm:cxn modelId="{658C8A1A-153D-414E-8377-236323F85CA5}" type="presOf" srcId="{120509EF-B10F-42BC-84A8-A4B50E98B999}" destId="{3846DFE9-1BA7-46A4-AC86-8CFFD9AE1EF1}" srcOrd="0" destOrd="0" presId="urn:microsoft.com/office/officeart/2005/8/layout/matrix3"/>
    <dgm:cxn modelId="{6E3BF6D3-1058-4E4C-A755-C0565DD8C4FF}" srcId="{B0C794F0-7928-4088-AD83-5F478B394BA7}" destId="{6B5A0619-B83B-44E1-A9D5-1DB3BC2F37EB}" srcOrd="3" destOrd="0" parTransId="{3B3DA599-0C6B-4CE7-A378-E13C3B156183}" sibTransId="{AEE23FDD-3D99-4A61-903F-2DB195F42147}"/>
    <dgm:cxn modelId="{9DB011F8-24DC-49DB-99EF-839FB7AFFD09}" type="presOf" srcId="{A44DC203-8908-4B8B-A838-B329E428ABB1}" destId="{3B1F7ECD-D680-4554-9D92-2FD448734CBB}" srcOrd="0" destOrd="0" presId="urn:microsoft.com/office/officeart/2005/8/layout/matrix3"/>
    <dgm:cxn modelId="{033C027C-83CC-4371-ABB5-415C8F7087D3}" srcId="{B0C794F0-7928-4088-AD83-5F478B394BA7}" destId="{A44DC203-8908-4B8B-A838-B329E428ABB1}" srcOrd="2" destOrd="0" parTransId="{4A5D2CC6-6DA7-4E89-94D9-37FBAEFEA713}" sibTransId="{67876B6C-36C4-41B7-8149-B3BD922A8DFF}"/>
    <dgm:cxn modelId="{761BB35F-791B-47A8-B3E6-8AD8B679BE5C}" type="presParOf" srcId="{A523A668-4161-4674-85D3-16D1D7865FED}" destId="{89FBD27B-5C76-44D3-8E7A-FD5088CA2190}" srcOrd="0" destOrd="0" presId="urn:microsoft.com/office/officeart/2005/8/layout/matrix3"/>
    <dgm:cxn modelId="{E5FB93A7-31D3-4846-A14C-0017C35B7F17}" type="presParOf" srcId="{A523A668-4161-4674-85D3-16D1D7865FED}" destId="{3846DFE9-1BA7-46A4-AC86-8CFFD9AE1EF1}" srcOrd="1" destOrd="0" presId="urn:microsoft.com/office/officeart/2005/8/layout/matrix3"/>
    <dgm:cxn modelId="{EFEFE399-E5B3-4F86-A86E-18BD6ADA3B7B}" type="presParOf" srcId="{A523A668-4161-4674-85D3-16D1D7865FED}" destId="{22729176-B56C-4DF6-9B1C-7209E0102274}" srcOrd="2" destOrd="0" presId="urn:microsoft.com/office/officeart/2005/8/layout/matrix3"/>
    <dgm:cxn modelId="{17A6D41F-8151-403A-B654-C41C9AF6F67E}" type="presParOf" srcId="{A523A668-4161-4674-85D3-16D1D7865FED}" destId="{3B1F7ECD-D680-4554-9D92-2FD448734CBB}" srcOrd="3" destOrd="0" presId="urn:microsoft.com/office/officeart/2005/8/layout/matrix3"/>
    <dgm:cxn modelId="{FDFAEBB9-FC9D-46A2-B435-694AA3D1B26D}" type="presParOf" srcId="{A523A668-4161-4674-85D3-16D1D7865FED}" destId="{3F1CE0E6-52E3-4A70-A76F-4C48F1845609}" srcOrd="4" destOrd="0" presId="urn:microsoft.com/office/officeart/2005/8/layout/matrix3"/>
  </dgm:cxnLst>
  <dgm:bg>
    <a:gradFill>
      <a:gsLst>
        <a:gs pos="0">
          <a:schemeClr val="accent5">
            <a:lumMod val="50000"/>
          </a:schemeClr>
        </a:gs>
        <a:gs pos="8000">
          <a:schemeClr val="accent1">
            <a:lumMod val="45000"/>
            <a:lumOff val="55000"/>
          </a:schemeClr>
        </a:gs>
        <a:gs pos="99000">
          <a:schemeClr val="accent5">
            <a:lumMod val="75000"/>
          </a:schemeClr>
        </a:gs>
        <a:gs pos="38000">
          <a:srgbClr val="E9F5F6"/>
        </a:gs>
        <a:gs pos="14000">
          <a:srgbClr val="E6F4F5"/>
        </a:gs>
        <a:gs pos="9000">
          <a:schemeClr val="accent1">
            <a:lumMod val="45000"/>
            <a:lumOff val="55000"/>
          </a:schemeClr>
        </a:gs>
        <a:gs pos="87000">
          <a:schemeClr val="accent5">
            <a:lumMod val="50000"/>
          </a:schemeClr>
        </a:gs>
      </a:gsLst>
      <a:lin ang="5400000" scaled="1"/>
    </a:gra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DDD5F1-1B10-4C2B-81B5-5FAAC62E55E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C91098-7D66-4089-9554-3E37700B0164}">
      <dgm:prSet phldrT="[Текст]" custT="1"/>
      <dgm:spPr>
        <a:gradFill rotWithShape="0">
          <a:gsLst>
            <a:gs pos="0">
              <a:srgbClr val="FFEBFA"/>
            </a:gs>
            <a:gs pos="14999">
              <a:srgbClr val="C4D6EB"/>
            </a:gs>
            <a:gs pos="30000">
              <a:srgbClr val="85C2FF"/>
            </a:gs>
            <a:gs pos="50000">
              <a:srgbClr val="5E9EFF"/>
            </a:gs>
            <a:gs pos="70000">
              <a:srgbClr val="85C2FF"/>
            </a:gs>
            <a:gs pos="85001">
              <a:srgbClr val="C4D6EB"/>
            </a:gs>
            <a:gs pos="100000">
              <a:srgbClr val="FFEBFA"/>
            </a:gs>
          </a:gsLst>
          <a:lin ang="2700000" scaled="1"/>
        </a:gradFill>
      </dgm:spPr>
      <dgm:t>
        <a:bodyPr/>
        <a:lstStyle/>
        <a:p>
          <a:r>
            <a:rPr lang="ru-RU" sz="2000" dirty="0" smtClean="0">
              <a:solidFill>
                <a:schemeClr val="tx2"/>
              </a:solidFill>
            </a:rPr>
            <a:t>Появление племенных княжений в результате борьбы между племенами (объединение слабых под сильными</a:t>
          </a:r>
          <a:endParaRPr lang="ru-RU" sz="2000" dirty="0">
            <a:solidFill>
              <a:schemeClr val="tx2"/>
            </a:solidFill>
          </a:endParaRPr>
        </a:p>
      </dgm:t>
    </dgm:pt>
    <dgm:pt modelId="{9D03F035-717B-4044-B09D-1FE76F4C94F9}" type="parTrans" cxnId="{4ABFF036-FFD7-4856-A2A2-80C49A4BD1ED}">
      <dgm:prSet/>
      <dgm:spPr/>
      <dgm:t>
        <a:bodyPr/>
        <a:lstStyle/>
        <a:p>
          <a:endParaRPr lang="ru-RU"/>
        </a:p>
      </dgm:t>
    </dgm:pt>
    <dgm:pt modelId="{05C16AE3-6331-4CA5-B1DB-2D856DEEB6C8}" type="sibTrans" cxnId="{4ABFF036-FFD7-4856-A2A2-80C49A4BD1ED}">
      <dgm:prSet/>
      <dgm:spPr/>
      <dgm:t>
        <a:bodyPr/>
        <a:lstStyle/>
        <a:p>
          <a:endParaRPr lang="ru-RU"/>
        </a:p>
      </dgm:t>
    </dgm:pt>
    <dgm:pt modelId="{DE036037-FA36-41C2-BE89-B277373F3EEB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2"/>
              </a:solidFill>
            </a:rPr>
            <a:t>Потребности родоплеменной знати в аппарате для защиты привилегий и захвата новых земель</a:t>
          </a:r>
          <a:endParaRPr lang="ru-RU" sz="2000" dirty="0">
            <a:solidFill>
              <a:schemeClr val="tx2"/>
            </a:solidFill>
          </a:endParaRPr>
        </a:p>
      </dgm:t>
    </dgm:pt>
    <dgm:pt modelId="{B35C84D0-B808-437C-B126-D4599AD268CC}" type="parTrans" cxnId="{1B25CFDD-5258-4DF0-BEE4-99A5D56954BA}">
      <dgm:prSet/>
      <dgm:spPr/>
      <dgm:t>
        <a:bodyPr/>
        <a:lstStyle/>
        <a:p>
          <a:endParaRPr lang="ru-RU"/>
        </a:p>
      </dgm:t>
    </dgm:pt>
    <dgm:pt modelId="{D594EE07-7403-4B7A-A526-53F4BD907769}" type="sibTrans" cxnId="{1B25CFDD-5258-4DF0-BEE4-99A5D56954BA}">
      <dgm:prSet/>
      <dgm:spPr/>
      <dgm:t>
        <a:bodyPr/>
        <a:lstStyle/>
        <a:p>
          <a:endParaRPr lang="ru-RU"/>
        </a:p>
      </dgm:t>
    </dgm:pt>
    <dgm:pt modelId="{1CB22259-0337-4285-96B2-38121EBE9CA9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2"/>
              </a:solidFill>
            </a:rPr>
            <a:t>Формирование крупных племенных союзов</a:t>
          </a:r>
          <a:endParaRPr lang="ru-RU" sz="2000" dirty="0">
            <a:solidFill>
              <a:schemeClr val="tx2"/>
            </a:solidFill>
          </a:endParaRPr>
        </a:p>
      </dgm:t>
    </dgm:pt>
    <dgm:pt modelId="{AAB2A304-6DAE-4B43-ADC9-A204D1F9D101}" type="parTrans" cxnId="{06E6BFB7-CFAB-40BD-99E8-AD86274E1DB3}">
      <dgm:prSet/>
      <dgm:spPr/>
      <dgm:t>
        <a:bodyPr/>
        <a:lstStyle/>
        <a:p>
          <a:endParaRPr lang="ru-RU"/>
        </a:p>
      </dgm:t>
    </dgm:pt>
    <dgm:pt modelId="{6625E4B7-C210-4399-87BB-BDB787874C44}" type="sibTrans" cxnId="{06E6BFB7-CFAB-40BD-99E8-AD86274E1DB3}">
      <dgm:prSet/>
      <dgm:spPr/>
      <dgm:t>
        <a:bodyPr/>
        <a:lstStyle/>
        <a:p>
          <a:endParaRPr lang="ru-RU"/>
        </a:p>
      </dgm:t>
    </dgm:pt>
    <dgm:pt modelId="{574E7BBB-34F6-40B1-87BE-6A7479B0EF9E}" type="pres">
      <dgm:prSet presAssocID="{5DDDD5F1-1B10-4C2B-81B5-5FAAC62E55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837306-C659-438D-838A-6B5394BFB579}" type="pres">
      <dgm:prSet presAssocID="{F7C91098-7D66-4089-9554-3E37700B0164}" presName="parentLin" presStyleCnt="0"/>
      <dgm:spPr/>
    </dgm:pt>
    <dgm:pt modelId="{14671683-EBB9-404C-A79A-B45ED1A46E90}" type="pres">
      <dgm:prSet presAssocID="{F7C91098-7D66-4089-9554-3E37700B016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8785BD7-A773-4F33-9857-685A866D9052}" type="pres">
      <dgm:prSet presAssocID="{F7C91098-7D66-4089-9554-3E37700B0164}" presName="parentText" presStyleLbl="node1" presStyleIdx="0" presStyleCnt="3" custScaleY="219815" custLinFactY="-61325" custLinFactNeighborX="-2748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D078ED-57D0-4E47-A553-253858A7E1F6}" type="pres">
      <dgm:prSet presAssocID="{F7C91098-7D66-4089-9554-3E37700B0164}" presName="negativeSpace" presStyleCnt="0"/>
      <dgm:spPr/>
    </dgm:pt>
    <dgm:pt modelId="{8252D1EE-F5EA-475A-A537-7C90F35D7E46}" type="pres">
      <dgm:prSet presAssocID="{F7C91098-7D66-4089-9554-3E37700B0164}" presName="childText" presStyleLbl="conFgAcc1" presStyleIdx="0" presStyleCnt="3">
        <dgm:presLayoutVars>
          <dgm:bulletEnabled val="1"/>
        </dgm:presLayoutVars>
      </dgm:prSet>
      <dgm:spPr/>
    </dgm:pt>
    <dgm:pt modelId="{A80F3778-3BE4-4332-90E6-099D6353517B}" type="pres">
      <dgm:prSet presAssocID="{05C16AE3-6331-4CA5-B1DB-2D856DEEB6C8}" presName="spaceBetweenRectangles" presStyleCnt="0"/>
      <dgm:spPr/>
    </dgm:pt>
    <dgm:pt modelId="{08C5162F-01A0-486E-B3D3-B06A01BD1535}" type="pres">
      <dgm:prSet presAssocID="{DE036037-FA36-41C2-BE89-B277373F3EEB}" presName="parentLin" presStyleCnt="0"/>
      <dgm:spPr/>
    </dgm:pt>
    <dgm:pt modelId="{524E9AD7-6770-4095-8839-6D929A36124C}" type="pres">
      <dgm:prSet presAssocID="{DE036037-FA36-41C2-BE89-B277373F3EEB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E67FF36-CE1E-4CEF-AB16-B9886CAA362E}" type="pres">
      <dgm:prSet presAssocID="{DE036037-FA36-41C2-BE89-B277373F3EEB}" presName="parentText" presStyleLbl="node1" presStyleIdx="1" presStyleCnt="3" custScaleY="21956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06B51B-36A7-4E4A-99AD-5EF58226250A}" type="pres">
      <dgm:prSet presAssocID="{DE036037-FA36-41C2-BE89-B277373F3EEB}" presName="negativeSpace" presStyleCnt="0"/>
      <dgm:spPr/>
    </dgm:pt>
    <dgm:pt modelId="{A83C5855-EF1F-4860-A195-13E9C035E1D3}" type="pres">
      <dgm:prSet presAssocID="{DE036037-FA36-41C2-BE89-B277373F3EEB}" presName="childText" presStyleLbl="conFgAcc1" presStyleIdx="1" presStyleCnt="3">
        <dgm:presLayoutVars>
          <dgm:bulletEnabled val="1"/>
        </dgm:presLayoutVars>
      </dgm:prSet>
      <dgm:spPr/>
    </dgm:pt>
    <dgm:pt modelId="{EFB6E5F2-D80B-4E58-A677-6A82AE24AC81}" type="pres">
      <dgm:prSet presAssocID="{D594EE07-7403-4B7A-A526-53F4BD907769}" presName="spaceBetweenRectangles" presStyleCnt="0"/>
      <dgm:spPr/>
    </dgm:pt>
    <dgm:pt modelId="{424C1A75-2669-4633-9872-F1F602A2415C}" type="pres">
      <dgm:prSet presAssocID="{1CB22259-0337-4285-96B2-38121EBE9CA9}" presName="parentLin" presStyleCnt="0"/>
      <dgm:spPr/>
    </dgm:pt>
    <dgm:pt modelId="{9024322D-A5A0-49AA-9F41-705481B1DE5B}" type="pres">
      <dgm:prSet presAssocID="{1CB22259-0337-4285-96B2-38121EBE9CA9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B22D6DCE-349A-4CCD-A914-5AEFA1864118}" type="pres">
      <dgm:prSet presAssocID="{1CB22259-0337-4285-96B2-38121EBE9CA9}" presName="parentText" presStyleLbl="node1" presStyleIdx="2" presStyleCnt="3" custScaleY="264156" custLinFactY="19943" custLinFactNeighborX="-27416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025D0C-A7E2-4E13-99F2-7A4FE42CF488}" type="pres">
      <dgm:prSet presAssocID="{1CB22259-0337-4285-96B2-38121EBE9CA9}" presName="negativeSpace" presStyleCnt="0"/>
      <dgm:spPr/>
    </dgm:pt>
    <dgm:pt modelId="{49A569B9-3FD7-45C6-B6C1-CDCE3910E9FA}" type="pres">
      <dgm:prSet presAssocID="{1CB22259-0337-4285-96B2-38121EBE9CA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ABFF036-FFD7-4856-A2A2-80C49A4BD1ED}" srcId="{5DDDD5F1-1B10-4C2B-81B5-5FAAC62E55E8}" destId="{F7C91098-7D66-4089-9554-3E37700B0164}" srcOrd="0" destOrd="0" parTransId="{9D03F035-717B-4044-B09D-1FE76F4C94F9}" sibTransId="{05C16AE3-6331-4CA5-B1DB-2D856DEEB6C8}"/>
    <dgm:cxn modelId="{B9A12103-3008-4EA4-9BA2-6CEE6349CB2B}" type="presOf" srcId="{F7C91098-7D66-4089-9554-3E37700B0164}" destId="{14671683-EBB9-404C-A79A-B45ED1A46E90}" srcOrd="0" destOrd="0" presId="urn:microsoft.com/office/officeart/2005/8/layout/list1"/>
    <dgm:cxn modelId="{6316B9DE-EC35-4A2D-9335-11140E01B3A2}" type="presOf" srcId="{5DDDD5F1-1B10-4C2B-81B5-5FAAC62E55E8}" destId="{574E7BBB-34F6-40B1-87BE-6A7479B0EF9E}" srcOrd="0" destOrd="0" presId="urn:microsoft.com/office/officeart/2005/8/layout/list1"/>
    <dgm:cxn modelId="{2B6D6578-09EA-4DD1-A6B0-0C850D09455D}" type="presOf" srcId="{DE036037-FA36-41C2-BE89-B277373F3EEB}" destId="{9E67FF36-CE1E-4CEF-AB16-B9886CAA362E}" srcOrd="1" destOrd="0" presId="urn:microsoft.com/office/officeart/2005/8/layout/list1"/>
    <dgm:cxn modelId="{0356728C-76B1-4E27-91F4-49F30E0F38F4}" type="presOf" srcId="{1CB22259-0337-4285-96B2-38121EBE9CA9}" destId="{B22D6DCE-349A-4CCD-A914-5AEFA1864118}" srcOrd="1" destOrd="0" presId="urn:microsoft.com/office/officeart/2005/8/layout/list1"/>
    <dgm:cxn modelId="{06E6BFB7-CFAB-40BD-99E8-AD86274E1DB3}" srcId="{5DDDD5F1-1B10-4C2B-81B5-5FAAC62E55E8}" destId="{1CB22259-0337-4285-96B2-38121EBE9CA9}" srcOrd="2" destOrd="0" parTransId="{AAB2A304-6DAE-4B43-ADC9-A204D1F9D101}" sibTransId="{6625E4B7-C210-4399-87BB-BDB787874C44}"/>
    <dgm:cxn modelId="{BDF8A873-0650-4B5D-B33B-E2272577266C}" type="presOf" srcId="{DE036037-FA36-41C2-BE89-B277373F3EEB}" destId="{524E9AD7-6770-4095-8839-6D929A36124C}" srcOrd="0" destOrd="0" presId="urn:microsoft.com/office/officeart/2005/8/layout/list1"/>
    <dgm:cxn modelId="{384FF335-1FA2-472D-B481-0E2CBAB59FC0}" type="presOf" srcId="{F7C91098-7D66-4089-9554-3E37700B0164}" destId="{D8785BD7-A773-4F33-9857-685A866D9052}" srcOrd="1" destOrd="0" presId="urn:microsoft.com/office/officeart/2005/8/layout/list1"/>
    <dgm:cxn modelId="{1B25CFDD-5258-4DF0-BEE4-99A5D56954BA}" srcId="{5DDDD5F1-1B10-4C2B-81B5-5FAAC62E55E8}" destId="{DE036037-FA36-41C2-BE89-B277373F3EEB}" srcOrd="1" destOrd="0" parTransId="{B35C84D0-B808-437C-B126-D4599AD268CC}" sibTransId="{D594EE07-7403-4B7A-A526-53F4BD907769}"/>
    <dgm:cxn modelId="{DD08F7FA-4023-447A-8BD2-325C2F9BC69F}" type="presOf" srcId="{1CB22259-0337-4285-96B2-38121EBE9CA9}" destId="{9024322D-A5A0-49AA-9F41-705481B1DE5B}" srcOrd="0" destOrd="0" presId="urn:microsoft.com/office/officeart/2005/8/layout/list1"/>
    <dgm:cxn modelId="{A45A995F-D408-4E90-85C7-09AC95ACE9B6}" type="presParOf" srcId="{574E7BBB-34F6-40B1-87BE-6A7479B0EF9E}" destId="{CC837306-C659-438D-838A-6B5394BFB579}" srcOrd="0" destOrd="0" presId="urn:microsoft.com/office/officeart/2005/8/layout/list1"/>
    <dgm:cxn modelId="{A0C0FB36-23F0-417C-9C24-79D208FF6725}" type="presParOf" srcId="{CC837306-C659-438D-838A-6B5394BFB579}" destId="{14671683-EBB9-404C-A79A-B45ED1A46E90}" srcOrd="0" destOrd="0" presId="urn:microsoft.com/office/officeart/2005/8/layout/list1"/>
    <dgm:cxn modelId="{3EAAD9EE-02BA-4750-A583-24F654462F1C}" type="presParOf" srcId="{CC837306-C659-438D-838A-6B5394BFB579}" destId="{D8785BD7-A773-4F33-9857-685A866D9052}" srcOrd="1" destOrd="0" presId="urn:microsoft.com/office/officeart/2005/8/layout/list1"/>
    <dgm:cxn modelId="{9995E9EA-C09C-49D0-9EC5-5D13FCEE9553}" type="presParOf" srcId="{574E7BBB-34F6-40B1-87BE-6A7479B0EF9E}" destId="{3DD078ED-57D0-4E47-A553-253858A7E1F6}" srcOrd="1" destOrd="0" presId="urn:microsoft.com/office/officeart/2005/8/layout/list1"/>
    <dgm:cxn modelId="{AAAF7395-5633-4F89-86CF-BD67535B5DE5}" type="presParOf" srcId="{574E7BBB-34F6-40B1-87BE-6A7479B0EF9E}" destId="{8252D1EE-F5EA-475A-A537-7C90F35D7E46}" srcOrd="2" destOrd="0" presId="urn:microsoft.com/office/officeart/2005/8/layout/list1"/>
    <dgm:cxn modelId="{78BF1724-6882-412A-A239-AA5A3806C425}" type="presParOf" srcId="{574E7BBB-34F6-40B1-87BE-6A7479B0EF9E}" destId="{A80F3778-3BE4-4332-90E6-099D6353517B}" srcOrd="3" destOrd="0" presId="urn:microsoft.com/office/officeart/2005/8/layout/list1"/>
    <dgm:cxn modelId="{3B01C7A0-A1FE-470F-9DDA-CDE5B5C8A84E}" type="presParOf" srcId="{574E7BBB-34F6-40B1-87BE-6A7479B0EF9E}" destId="{08C5162F-01A0-486E-B3D3-B06A01BD1535}" srcOrd="4" destOrd="0" presId="urn:microsoft.com/office/officeart/2005/8/layout/list1"/>
    <dgm:cxn modelId="{1DE489BB-45EF-4483-B04E-CC1AD44DD5F3}" type="presParOf" srcId="{08C5162F-01A0-486E-B3D3-B06A01BD1535}" destId="{524E9AD7-6770-4095-8839-6D929A36124C}" srcOrd="0" destOrd="0" presId="urn:microsoft.com/office/officeart/2005/8/layout/list1"/>
    <dgm:cxn modelId="{BC68F7E8-F2C5-4364-A3F8-302293420CB6}" type="presParOf" srcId="{08C5162F-01A0-486E-B3D3-B06A01BD1535}" destId="{9E67FF36-CE1E-4CEF-AB16-B9886CAA362E}" srcOrd="1" destOrd="0" presId="urn:microsoft.com/office/officeart/2005/8/layout/list1"/>
    <dgm:cxn modelId="{1413ADF1-BF9F-4A16-B9B5-C7EFA5D503C8}" type="presParOf" srcId="{574E7BBB-34F6-40B1-87BE-6A7479B0EF9E}" destId="{4A06B51B-36A7-4E4A-99AD-5EF58226250A}" srcOrd="5" destOrd="0" presId="urn:microsoft.com/office/officeart/2005/8/layout/list1"/>
    <dgm:cxn modelId="{39C4302A-4737-430B-A742-9FFF30F3DAB8}" type="presParOf" srcId="{574E7BBB-34F6-40B1-87BE-6A7479B0EF9E}" destId="{A83C5855-EF1F-4860-A195-13E9C035E1D3}" srcOrd="6" destOrd="0" presId="urn:microsoft.com/office/officeart/2005/8/layout/list1"/>
    <dgm:cxn modelId="{2F5685A5-4D6C-45CA-A540-7BDEABB7EF50}" type="presParOf" srcId="{574E7BBB-34F6-40B1-87BE-6A7479B0EF9E}" destId="{EFB6E5F2-D80B-4E58-A677-6A82AE24AC81}" srcOrd="7" destOrd="0" presId="urn:microsoft.com/office/officeart/2005/8/layout/list1"/>
    <dgm:cxn modelId="{3C28465F-14CB-4A3D-A567-D2165B76C593}" type="presParOf" srcId="{574E7BBB-34F6-40B1-87BE-6A7479B0EF9E}" destId="{424C1A75-2669-4633-9872-F1F602A2415C}" srcOrd="8" destOrd="0" presId="urn:microsoft.com/office/officeart/2005/8/layout/list1"/>
    <dgm:cxn modelId="{AFB777B5-3770-4D99-9E1E-DB6517342DE1}" type="presParOf" srcId="{424C1A75-2669-4633-9872-F1F602A2415C}" destId="{9024322D-A5A0-49AA-9F41-705481B1DE5B}" srcOrd="0" destOrd="0" presId="urn:microsoft.com/office/officeart/2005/8/layout/list1"/>
    <dgm:cxn modelId="{C8D3DB3E-70D2-4003-8249-D7092EC52442}" type="presParOf" srcId="{424C1A75-2669-4633-9872-F1F602A2415C}" destId="{B22D6DCE-349A-4CCD-A914-5AEFA1864118}" srcOrd="1" destOrd="0" presId="urn:microsoft.com/office/officeart/2005/8/layout/list1"/>
    <dgm:cxn modelId="{B6C4E74F-3ED0-4269-BC4A-A5ABFA1D15EB}" type="presParOf" srcId="{574E7BBB-34F6-40B1-87BE-6A7479B0EF9E}" destId="{D0025D0C-A7E2-4E13-99F2-7A4FE42CF488}" srcOrd="9" destOrd="0" presId="urn:microsoft.com/office/officeart/2005/8/layout/list1"/>
    <dgm:cxn modelId="{DA0768A8-3C70-4D9D-BE8B-0B10E88C4581}" type="presParOf" srcId="{574E7BBB-34F6-40B1-87BE-6A7479B0EF9E}" destId="{49A569B9-3FD7-45C6-B6C1-CDCE3910E9F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FBD27B-5C76-44D3-8E7A-FD5088CA2190}">
      <dsp:nvSpPr>
        <dsp:cNvPr id="0" name=""/>
        <dsp:cNvSpPr/>
      </dsp:nvSpPr>
      <dsp:spPr>
        <a:xfrm>
          <a:off x="1584175" y="0"/>
          <a:ext cx="5472608" cy="5472608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846DFE9-1BA7-46A4-AC86-8CFFD9AE1EF1}">
      <dsp:nvSpPr>
        <dsp:cNvPr id="0" name=""/>
        <dsp:cNvSpPr/>
      </dsp:nvSpPr>
      <dsp:spPr>
        <a:xfrm>
          <a:off x="1656187" y="288036"/>
          <a:ext cx="3030090" cy="25980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2"/>
              </a:solidFill>
            </a:rPr>
            <a:t>Развитие земледелия 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2"/>
              </a:solidFill>
            </a:rPr>
            <a:t>Отделение военно-административного труда от производительного</a:t>
          </a:r>
          <a:endParaRPr lang="ru-RU" sz="2100" kern="1200" dirty="0">
            <a:solidFill>
              <a:schemeClr val="tx2"/>
            </a:solidFill>
          </a:endParaRPr>
        </a:p>
      </dsp:txBody>
      <dsp:txXfrm>
        <a:off x="1783013" y="414862"/>
        <a:ext cx="2776438" cy="2344388"/>
      </dsp:txXfrm>
    </dsp:sp>
    <dsp:sp modelId="{22729176-B56C-4DF6-9B1C-7209E0102274}">
      <dsp:nvSpPr>
        <dsp:cNvPr id="0" name=""/>
        <dsp:cNvSpPr/>
      </dsp:nvSpPr>
      <dsp:spPr>
        <a:xfrm>
          <a:off x="4942615" y="288036"/>
          <a:ext cx="2906256" cy="2710390"/>
        </a:xfrm>
        <a:prstGeom prst="roundRect">
          <a:avLst/>
        </a:prstGeom>
        <a:gradFill rotWithShape="0">
          <a:gsLst>
            <a:gs pos="0">
              <a:schemeClr val="accent5">
                <a:hueOff val="1085675"/>
                <a:satOff val="3732"/>
                <a:lumOff val="-17909"/>
                <a:alphaOff val="0"/>
                <a:shade val="51000"/>
                <a:satMod val="130000"/>
              </a:schemeClr>
            </a:gs>
            <a:gs pos="80000">
              <a:schemeClr val="accent5">
                <a:hueOff val="1085675"/>
                <a:satOff val="3732"/>
                <a:lumOff val="-17909"/>
                <a:alphaOff val="0"/>
                <a:shade val="93000"/>
                <a:satMod val="130000"/>
              </a:schemeClr>
            </a:gs>
            <a:gs pos="100000">
              <a:schemeClr val="accent5">
                <a:hueOff val="1085675"/>
                <a:satOff val="3732"/>
                <a:lumOff val="-1790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2"/>
              </a:solidFill>
            </a:rPr>
            <a:t>Рост числа городов (в 9 – 10 </a:t>
          </a:r>
          <a:r>
            <a:rPr lang="ru-RU" sz="2100" kern="1200" dirty="0" err="1" smtClean="0">
              <a:solidFill>
                <a:schemeClr val="tx2"/>
              </a:solidFill>
            </a:rPr>
            <a:t>вв</a:t>
          </a:r>
          <a:r>
            <a:rPr lang="ru-RU" sz="2100" kern="1200" dirty="0" smtClean="0">
              <a:solidFill>
                <a:schemeClr val="tx2"/>
              </a:solidFill>
            </a:rPr>
            <a:t> минимум 24 города)</a:t>
          </a:r>
          <a:endParaRPr lang="ru-RU" sz="2100" kern="1200" dirty="0">
            <a:solidFill>
              <a:schemeClr val="tx2"/>
            </a:solidFill>
          </a:endParaRPr>
        </a:p>
      </dsp:txBody>
      <dsp:txXfrm>
        <a:off x="5074925" y="420346"/>
        <a:ext cx="2641636" cy="2445770"/>
      </dsp:txXfrm>
    </dsp:sp>
    <dsp:sp modelId="{3B1F7ECD-D680-4554-9D92-2FD448734CBB}">
      <dsp:nvSpPr>
        <dsp:cNvPr id="0" name=""/>
        <dsp:cNvSpPr/>
      </dsp:nvSpPr>
      <dsp:spPr>
        <a:xfrm>
          <a:off x="1728188" y="3214447"/>
          <a:ext cx="2710390" cy="2042135"/>
        </a:xfrm>
        <a:prstGeom prst="roundRect">
          <a:avLst/>
        </a:prstGeom>
        <a:gradFill rotWithShape="0">
          <a:gsLst>
            <a:gs pos="0">
              <a:schemeClr val="accent5">
                <a:hueOff val="2171351"/>
                <a:satOff val="7464"/>
                <a:lumOff val="-35817"/>
                <a:alphaOff val="0"/>
                <a:shade val="51000"/>
                <a:satMod val="130000"/>
              </a:schemeClr>
            </a:gs>
            <a:gs pos="80000">
              <a:schemeClr val="accent5">
                <a:hueOff val="2171351"/>
                <a:satOff val="7464"/>
                <a:lumOff val="-35817"/>
                <a:alphaOff val="0"/>
                <a:shade val="93000"/>
                <a:satMod val="130000"/>
              </a:schemeClr>
            </a:gs>
            <a:gs pos="100000">
              <a:schemeClr val="accent5">
                <a:hueOff val="2171351"/>
                <a:satOff val="7464"/>
                <a:lumOff val="-358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2"/>
              </a:solidFill>
            </a:rPr>
            <a:t>Отделение ремесла от земледелия</a:t>
          </a:r>
          <a:endParaRPr lang="ru-RU" sz="2100" kern="1200" dirty="0">
            <a:solidFill>
              <a:schemeClr val="tx2"/>
            </a:solidFill>
          </a:endParaRPr>
        </a:p>
      </dsp:txBody>
      <dsp:txXfrm>
        <a:off x="1827877" y="3314136"/>
        <a:ext cx="2511012" cy="1842757"/>
      </dsp:txXfrm>
    </dsp:sp>
    <dsp:sp modelId="{3F1CE0E6-52E3-4A70-A76F-4C48F1845609}">
      <dsp:nvSpPr>
        <dsp:cNvPr id="0" name=""/>
        <dsp:cNvSpPr/>
      </dsp:nvSpPr>
      <dsp:spPr>
        <a:xfrm>
          <a:off x="5040559" y="3096345"/>
          <a:ext cx="2710369" cy="2134317"/>
        </a:xfrm>
        <a:prstGeom prst="roundRect">
          <a:avLst/>
        </a:prstGeom>
        <a:gradFill rotWithShape="0">
          <a:gsLst>
            <a:gs pos="0">
              <a:schemeClr val="accent5">
                <a:hueOff val="3257026"/>
                <a:satOff val="11196"/>
                <a:lumOff val="-53726"/>
                <a:alphaOff val="0"/>
                <a:shade val="51000"/>
                <a:satMod val="130000"/>
              </a:schemeClr>
            </a:gs>
            <a:gs pos="80000">
              <a:schemeClr val="accent5">
                <a:hueOff val="3257026"/>
                <a:satOff val="11196"/>
                <a:lumOff val="-53726"/>
                <a:alphaOff val="0"/>
                <a:shade val="93000"/>
                <a:satMod val="130000"/>
              </a:schemeClr>
            </a:gs>
            <a:gs pos="100000">
              <a:schemeClr val="accent5">
                <a:hueOff val="3257026"/>
                <a:satOff val="11196"/>
                <a:lumOff val="-5372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Преобладание свободного труда над рабским</a:t>
          </a:r>
          <a:endParaRPr lang="ru-RU" sz="2000" kern="1200" dirty="0"/>
        </a:p>
      </dsp:txBody>
      <dsp:txXfrm>
        <a:off x="5144748" y="3200534"/>
        <a:ext cx="2501991" cy="19259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52D1EE-F5EA-475A-A537-7C90F35D7E46}">
      <dsp:nvSpPr>
        <dsp:cNvPr id="0" name=""/>
        <dsp:cNvSpPr/>
      </dsp:nvSpPr>
      <dsp:spPr>
        <a:xfrm>
          <a:off x="0" y="889119"/>
          <a:ext cx="8229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785BD7-A773-4F33-9857-685A866D9052}">
      <dsp:nvSpPr>
        <dsp:cNvPr id="0" name=""/>
        <dsp:cNvSpPr/>
      </dsp:nvSpPr>
      <dsp:spPr>
        <a:xfrm>
          <a:off x="298376" y="0"/>
          <a:ext cx="5760720" cy="1103119"/>
        </a:xfrm>
        <a:prstGeom prst="roundRect">
          <a:avLst/>
        </a:prstGeom>
        <a:gradFill rotWithShape="0">
          <a:gsLst>
            <a:gs pos="0">
              <a:srgbClr val="FFEBFA"/>
            </a:gs>
            <a:gs pos="14999">
              <a:srgbClr val="C4D6EB"/>
            </a:gs>
            <a:gs pos="30000">
              <a:srgbClr val="85C2FF"/>
            </a:gs>
            <a:gs pos="50000">
              <a:srgbClr val="5E9EFF"/>
            </a:gs>
            <a:gs pos="70000">
              <a:srgbClr val="85C2FF"/>
            </a:gs>
            <a:gs pos="85001">
              <a:srgbClr val="C4D6EB"/>
            </a:gs>
            <a:gs pos="100000">
              <a:srgbClr val="FFEBFA"/>
            </a:gs>
          </a:gsLst>
          <a:lin ang="27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2"/>
              </a:solidFill>
            </a:rPr>
            <a:t>Появление племенных княжений в результате борьбы между племенами (объединение слабых под сильными</a:t>
          </a:r>
          <a:endParaRPr lang="ru-RU" sz="2000" kern="1200" dirty="0">
            <a:solidFill>
              <a:schemeClr val="tx2"/>
            </a:solidFill>
          </a:endParaRPr>
        </a:p>
      </dsp:txBody>
      <dsp:txXfrm>
        <a:off x="352226" y="53850"/>
        <a:ext cx="5653020" cy="995419"/>
      </dsp:txXfrm>
    </dsp:sp>
    <dsp:sp modelId="{A83C5855-EF1F-4860-A195-13E9C035E1D3}">
      <dsp:nvSpPr>
        <dsp:cNvPr id="0" name=""/>
        <dsp:cNvSpPr/>
      </dsp:nvSpPr>
      <dsp:spPr>
        <a:xfrm>
          <a:off x="0" y="2260239"/>
          <a:ext cx="8229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67FF36-CE1E-4CEF-AB16-B9886CAA362E}">
      <dsp:nvSpPr>
        <dsp:cNvPr id="0" name=""/>
        <dsp:cNvSpPr/>
      </dsp:nvSpPr>
      <dsp:spPr>
        <a:xfrm>
          <a:off x="411480" y="1409319"/>
          <a:ext cx="5760720" cy="11018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2"/>
              </a:solidFill>
            </a:rPr>
            <a:t>Потребности родоплеменной знати в аппарате для защиты привилегий и захвата новых земель</a:t>
          </a:r>
          <a:endParaRPr lang="ru-RU" sz="2000" kern="1200" dirty="0">
            <a:solidFill>
              <a:schemeClr val="tx2"/>
            </a:solidFill>
          </a:endParaRPr>
        </a:p>
      </dsp:txBody>
      <dsp:txXfrm>
        <a:off x="465267" y="1463106"/>
        <a:ext cx="5653146" cy="994265"/>
      </dsp:txXfrm>
    </dsp:sp>
    <dsp:sp modelId="{49A569B9-3FD7-45C6-B6C1-CDCE3910E9FA}">
      <dsp:nvSpPr>
        <dsp:cNvPr id="0" name=""/>
        <dsp:cNvSpPr/>
      </dsp:nvSpPr>
      <dsp:spPr>
        <a:xfrm>
          <a:off x="0" y="3855159"/>
          <a:ext cx="8229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2D6DCE-349A-4CCD-A914-5AEFA1864118}">
      <dsp:nvSpPr>
        <dsp:cNvPr id="0" name=""/>
        <dsp:cNvSpPr/>
      </dsp:nvSpPr>
      <dsp:spPr>
        <a:xfrm>
          <a:off x="298376" y="2994839"/>
          <a:ext cx="5755094" cy="1325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2"/>
              </a:solidFill>
            </a:rPr>
            <a:t>Формирование крупных племенных союзов</a:t>
          </a:r>
          <a:endParaRPr lang="ru-RU" sz="2000" kern="1200" dirty="0">
            <a:solidFill>
              <a:schemeClr val="tx2"/>
            </a:solidFill>
          </a:endParaRPr>
        </a:p>
      </dsp:txBody>
      <dsp:txXfrm>
        <a:off x="363088" y="3059551"/>
        <a:ext cx="5625670" cy="11962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4ABF4B-4393-40B7-878D-488AC4D71A06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02A120-CED4-4DE2-9218-3C9B50A05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018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2A120-CED4-4DE2-9218-3C9B50A055E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45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ED96A-13E2-4229-82AC-6285C6A16D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FBAC64-2CEA-45BE-9F86-4971FCB261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4F78B-0590-4130-BA84-BE23739CA9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2EF60-6C83-4E7E-85A4-3850FB67C2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90D35-CBD8-46E7-AE81-9E738F7EFD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B7497-4BA3-4C6C-B68A-F95FE19379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7A3DC-E1F3-4065-8557-A7B0029ED2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B7F2B-495A-443D-A43F-BC8C254986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14D4E-52F5-4C05-BB84-8B5437BDAB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107D2-ED59-41B3-BAAE-3FD29A9DA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86160-F4AA-440A-8B49-ED53BB08AB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accent1">
                <a:lumMod val="90000"/>
              </a:schemeClr>
            </a:gs>
            <a:gs pos="13000">
              <a:schemeClr val="accent1">
                <a:lumMod val="75000"/>
              </a:schemeClr>
            </a:gs>
            <a:gs pos="44000">
              <a:schemeClr val="accent1">
                <a:lumMod val="45000"/>
                <a:lumOff val="55000"/>
              </a:schemeClr>
            </a:gs>
            <a:gs pos="64000">
              <a:schemeClr val="accent1">
                <a:lumMod val="45000"/>
                <a:lumOff val="55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6ED9099-7E75-4B97-AF51-8323AB0AF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 bwMode="auto">
          <a:xfrm>
            <a:off x="176420" y="188640"/>
            <a:ext cx="8784976" cy="10801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1160  лет Российской государственности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75" y="182428"/>
            <a:ext cx="8924185" cy="6342916"/>
          </a:xfrm>
        </p:spPr>
      </p:pic>
    </p:spTree>
    <p:extLst>
      <p:ext uri="{BB962C8B-B14F-4D97-AF65-F5344CB8AC3E}">
        <p14:creationId xmlns:p14="http://schemas.microsoft.com/office/powerpoint/2010/main" val="2036618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6"/>
            <a:ext cx="8280920" cy="6210690"/>
          </a:xfrm>
          <a:solidFill>
            <a:schemeClr val="accent1">
              <a:lumMod val="7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28827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ru-RU" dirty="0" smtClean="0"/>
              <a:t>Духовные предпосылки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64704"/>
            <a:ext cx="8928992" cy="6093296"/>
          </a:xfrm>
        </p:spPr>
      </p:pic>
      <p:sp>
        <p:nvSpPr>
          <p:cNvPr id="5" name="Скругленный прямоугольник 4"/>
          <p:cNvSpPr/>
          <p:nvPr/>
        </p:nvSpPr>
        <p:spPr bwMode="auto">
          <a:xfrm>
            <a:off x="107504" y="764704"/>
            <a:ext cx="8784976" cy="648072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Общая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религия, схожие обряды, обычаи, схожая общественная психология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427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ru-RU" sz="3200" dirty="0" smtClean="0"/>
              <a:t>Социально-экономические предпосылки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319325"/>
              </p:ext>
            </p:extLst>
          </p:nvPr>
        </p:nvGraphicFramePr>
        <p:xfrm>
          <a:off x="179512" y="1052736"/>
          <a:ext cx="864096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04580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ru-RU" sz="3200" dirty="0" smtClean="0"/>
              <a:t>Социально-политические предпосылки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1681827"/>
              </p:ext>
            </p:extLst>
          </p:nvPr>
        </p:nvGraphicFramePr>
        <p:xfrm>
          <a:off x="457200" y="1916833"/>
          <a:ext cx="8229600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9498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ru-RU" sz="3600" dirty="0" smtClean="0"/>
              <a:t>Внешне-политические предпосылки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  <a:solidFill>
            <a:srgbClr val="90FC24"/>
          </a:solidFill>
        </p:spPr>
        <p:txBody>
          <a:bodyPr/>
          <a:lstStyle/>
          <a:p>
            <a:r>
              <a:rPr lang="ru-RU" dirty="0" smtClean="0"/>
              <a:t>Угрозы нападения внешних врагов</a:t>
            </a:r>
          </a:p>
          <a:p>
            <a:endParaRPr lang="ru-RU" dirty="0" smtClean="0"/>
          </a:p>
          <a:p>
            <a:r>
              <a:rPr lang="ru-RU" dirty="0" smtClean="0"/>
              <a:t>Борьба с норманнами и хазарами за контроль торговых путей</a:t>
            </a:r>
          </a:p>
          <a:p>
            <a:endParaRPr lang="ru-RU" dirty="0" smtClean="0"/>
          </a:p>
          <a:p>
            <a:r>
              <a:rPr lang="ru-RU" dirty="0" smtClean="0"/>
              <a:t>Заимствование некоторых форм общественно-политической жизни у более развитых цивилизаций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6178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08" y="332656"/>
            <a:ext cx="8521072" cy="6382483"/>
          </a:xfr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376995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ru-RU" sz="3600" b="1" dirty="0" smtClean="0"/>
              <a:t>Почему именно 862 год?</a:t>
            </a:r>
            <a:endParaRPr lang="ru-RU" sz="36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8075240" cy="5690766"/>
          </a:xfrm>
        </p:spPr>
      </p:pic>
    </p:spTree>
    <p:extLst>
      <p:ext uri="{BB962C8B-B14F-4D97-AF65-F5344CB8AC3E}">
        <p14:creationId xmlns:p14="http://schemas.microsoft.com/office/powerpoint/2010/main" val="32939262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568952" cy="6480720"/>
          </a:xfrm>
        </p:spPr>
      </p:pic>
    </p:spTree>
    <p:extLst>
      <p:ext uri="{BB962C8B-B14F-4D97-AF65-F5344CB8AC3E}">
        <p14:creationId xmlns:p14="http://schemas.microsoft.com/office/powerpoint/2010/main" val="2309488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sz="3600" dirty="0" smtClean="0"/>
              <a:t>Мифы и легенды о крещении Киевской Руси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/>
              <a:t>1. Первым крестил Русь св. апостол Андрей </a:t>
            </a:r>
            <a:r>
              <a:rPr lang="ru-RU" sz="1600" b="1" i="1" dirty="0" smtClean="0"/>
              <a:t>(см. Повесть временных лет).</a:t>
            </a:r>
          </a:p>
          <a:p>
            <a:pPr marL="0" indent="0">
              <a:buNone/>
            </a:pPr>
            <a:r>
              <a:rPr lang="ru-RU" sz="2800" dirty="0" smtClean="0"/>
              <a:t>2. 8 век: чудо совершенное св. Стефаном, епископом Сурожским, явившемся русскому князю во сне. К моменту княжения Святослава, отца св. князя Владимира Киев был уже в значительной мере православным в том числе усилиями св. княгини Ольги, бабушки Владимира.</a:t>
            </a:r>
          </a:p>
          <a:p>
            <a:pPr marL="0" indent="0">
              <a:buNone/>
            </a:pPr>
            <a:r>
              <a:rPr lang="ru-RU" sz="2800" dirty="0" smtClean="0"/>
              <a:t>3. Легенда о превращении кн. Владимира из фанатика языческой веры в православного христианина.(Год 988).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914044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07" y="188640"/>
            <a:ext cx="8655385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439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ерфолента 3"/>
          <p:cNvSpPr/>
          <p:nvPr/>
        </p:nvSpPr>
        <p:spPr bwMode="auto">
          <a:xfrm>
            <a:off x="827584" y="1340767"/>
            <a:ext cx="7344816" cy="2541915"/>
          </a:xfrm>
          <a:prstGeom prst="flowChartPunchedTap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НЕМНОГО О ГОСУДАРСТВЕ</a:t>
            </a:r>
          </a:p>
        </p:txBody>
      </p:sp>
    </p:spTree>
    <p:extLst>
      <p:ext uri="{BB962C8B-B14F-4D97-AF65-F5344CB8AC3E}">
        <p14:creationId xmlns:p14="http://schemas.microsoft.com/office/powerpoint/2010/main" val="27687933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ru-RU" sz="2800" b="1" dirty="0" smtClean="0"/>
              <a:t>ОПРЕДЕЛЕНИЕ И ПРИЗНАКИ ГОСУДАРСТВА</a:t>
            </a:r>
            <a:endParaRPr lang="ru-RU" sz="2800" b="1" dirty="0"/>
          </a:p>
        </p:txBody>
      </p:sp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904656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/>
              <a:t> </a:t>
            </a:r>
            <a:r>
              <a:rPr lang="ru-RU" sz="2400" b="1" dirty="0">
                <a:solidFill>
                  <a:srgbClr val="FFFF00"/>
                </a:solidFill>
              </a:rPr>
              <a:t>Государство — основной политический институт, организующий и контролирующий жизнь людей. </a:t>
            </a:r>
          </a:p>
          <a:p>
            <a:r>
              <a:rPr lang="ru-RU" sz="2000" dirty="0"/>
              <a:t>Любое государство должно обладать следующими признаками:</a:t>
            </a:r>
          </a:p>
          <a:p>
            <a:r>
              <a:rPr lang="ru-RU" sz="2000" dirty="0"/>
              <a:t>•	</a:t>
            </a:r>
            <a:r>
              <a:rPr lang="ru-RU" sz="2000" b="1" dirty="0"/>
              <a:t>Единство территории</a:t>
            </a:r>
            <a:r>
              <a:rPr lang="ru-RU" sz="2000" dirty="0"/>
              <a:t>. Государство контролирует определённую территорию, на которой действуют его законы.</a:t>
            </a:r>
          </a:p>
          <a:p>
            <a:r>
              <a:rPr lang="ru-RU" sz="2000" dirty="0"/>
              <a:t>•	</a:t>
            </a:r>
            <a:r>
              <a:rPr lang="ru-RU" sz="2000" b="1" dirty="0"/>
              <a:t>Публичная власть</a:t>
            </a:r>
            <a:r>
              <a:rPr lang="ru-RU" sz="2000" dirty="0"/>
              <a:t>. Она распространяется на всех живущих в нём людей.</a:t>
            </a:r>
          </a:p>
          <a:p>
            <a:r>
              <a:rPr lang="ru-RU" sz="2000" dirty="0"/>
              <a:t>•	</a:t>
            </a:r>
            <a:r>
              <a:rPr lang="ru-RU" sz="2000" b="1" dirty="0"/>
              <a:t>Законодательств</a:t>
            </a:r>
            <a:r>
              <a:rPr lang="ru-RU" sz="2000" dirty="0"/>
              <a:t>о. Государство издаёт законы, которым должны подчиняться все, кто находится на его территории.</a:t>
            </a:r>
          </a:p>
          <a:p>
            <a:r>
              <a:rPr lang="ru-RU" sz="2000" dirty="0"/>
              <a:t>•	</a:t>
            </a:r>
            <a:r>
              <a:rPr lang="ru-RU" sz="2000" b="1" dirty="0"/>
              <a:t>Аппарат управления и принуждения</a:t>
            </a:r>
            <a:r>
              <a:rPr lang="ru-RU" sz="2000" dirty="0"/>
              <a:t>. Государство </a:t>
            </a:r>
            <a:r>
              <a:rPr lang="ru-RU" sz="2000" dirty="0" smtClean="0"/>
              <a:t>обеспечивает соблюдение законов, безопасность граждан, социальные гарантии и др. </a:t>
            </a:r>
          </a:p>
          <a:p>
            <a:r>
              <a:rPr lang="ru-RU" sz="2000" dirty="0" smtClean="0"/>
              <a:t>•</a:t>
            </a:r>
            <a:r>
              <a:rPr lang="ru-RU" sz="2000" dirty="0"/>
              <a:t>	</a:t>
            </a:r>
            <a:r>
              <a:rPr lang="ru-RU" sz="2000" b="1" dirty="0"/>
              <a:t>Суверенитет</a:t>
            </a:r>
            <a:r>
              <a:rPr lang="ru-RU" sz="2000" dirty="0"/>
              <a:t>. Никакие внешние силы не вмешиваются во внутреннюю и внешнюю политику государства.</a:t>
            </a:r>
          </a:p>
          <a:p>
            <a:r>
              <a:rPr lang="ru-RU" sz="2000" dirty="0"/>
              <a:t>•	</a:t>
            </a:r>
            <a:r>
              <a:rPr lang="ru-RU" sz="2000" b="1" dirty="0"/>
              <a:t>Система налогов</a:t>
            </a:r>
            <a:r>
              <a:rPr lang="ru-RU" sz="2000" dirty="0"/>
              <a:t>. Государство взимает </a:t>
            </a:r>
            <a:r>
              <a:rPr lang="ru-RU" sz="2000" dirty="0" smtClean="0"/>
              <a:t>деньги, </a:t>
            </a:r>
            <a:r>
              <a:rPr lang="ru-RU" sz="2000" dirty="0"/>
              <a:t>чтобы тратить их на реализацию своих функций. </a:t>
            </a:r>
          </a:p>
        </p:txBody>
      </p:sp>
    </p:spTree>
    <p:extLst>
      <p:ext uri="{BB962C8B-B14F-4D97-AF65-F5344CB8AC3E}">
        <p14:creationId xmlns:p14="http://schemas.microsoft.com/office/powerpoint/2010/main" val="2648403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r>
              <a:rPr lang="ru-RU" sz="3200" b="1" dirty="0" smtClean="0"/>
              <a:t>Формы правления государства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5760640"/>
          </a:xfrm>
        </p:spPr>
        <p:txBody>
          <a:bodyPr/>
          <a:lstStyle/>
          <a:p>
            <a:r>
              <a:rPr lang="ru-RU" dirty="0" smtClean="0"/>
              <a:t>Монархия: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абсолютная монархия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Дуалистическая монархия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Парламентская монархия</a:t>
            </a:r>
          </a:p>
          <a:p>
            <a:pPr>
              <a:buFont typeface="Wingdings" panose="05000000000000000000" pitchFamily="2" charset="2"/>
              <a:buChar char="v"/>
            </a:pPr>
            <a:endParaRPr lang="ru-RU" dirty="0" smtClean="0"/>
          </a:p>
          <a:p>
            <a:r>
              <a:rPr lang="ru-RU" dirty="0" smtClean="0"/>
              <a:t>Республика: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парламентская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президентская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смешанная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5713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820472" cy="706090"/>
          </a:xfrm>
        </p:spPr>
        <p:txBody>
          <a:bodyPr/>
          <a:lstStyle/>
          <a:p>
            <a:r>
              <a:rPr lang="ru-RU" sz="3600" b="1" dirty="0" smtClean="0"/>
              <a:t>Формы государственного устройства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/>
          <a:lstStyle/>
          <a:p>
            <a:r>
              <a:rPr lang="ru-RU" dirty="0" smtClean="0"/>
              <a:t>Унитарное государство</a:t>
            </a:r>
          </a:p>
          <a:p>
            <a:r>
              <a:rPr lang="ru-RU" dirty="0" smtClean="0"/>
              <a:t>Федеративное государство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323528" y="2996953"/>
            <a:ext cx="8352928" cy="36004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Политический режим: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Тоталитаризм –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запрещено все, что не разрешено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/>
              <a:t>Авторитаризм – </a:t>
            </a:r>
            <a:r>
              <a:rPr lang="ru-RU" sz="2400" i="1" dirty="0" smtClean="0"/>
              <a:t>разрешено все, кроме политики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Демократия –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разрешено все, что не запрещено</a:t>
            </a:r>
          </a:p>
        </p:txBody>
      </p:sp>
    </p:spTree>
    <p:extLst>
      <p:ext uri="{BB962C8B-B14F-4D97-AF65-F5344CB8AC3E}">
        <p14:creationId xmlns:p14="http://schemas.microsoft.com/office/powerpoint/2010/main" val="3686968129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2852</TotalTime>
  <Words>277</Words>
  <Application>Microsoft Office PowerPoint</Application>
  <PresentationFormat>Экран (4:3)</PresentationFormat>
  <Paragraphs>54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Times New Roman</vt:lpstr>
      <vt:lpstr>Wingdings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Духовные предпосылки</vt:lpstr>
      <vt:lpstr>Социально-экономические предпосылки</vt:lpstr>
      <vt:lpstr>Социально-политические предпосылки</vt:lpstr>
      <vt:lpstr>Внешне-политические предпосылки</vt:lpstr>
      <vt:lpstr>Презентация PowerPoint</vt:lpstr>
      <vt:lpstr>Почему именно 862 год?</vt:lpstr>
      <vt:lpstr>Презентация PowerPoint</vt:lpstr>
      <vt:lpstr>Мифы и легенды о крещении Киевской Руси</vt:lpstr>
      <vt:lpstr>Презентация PowerPoint</vt:lpstr>
      <vt:lpstr>Презентация PowerPoint</vt:lpstr>
      <vt:lpstr>ОПРЕДЕЛЕНИЕ И ПРИЗНАКИ ГОСУДАРСТВА</vt:lpstr>
      <vt:lpstr>Формы правления государства</vt:lpstr>
      <vt:lpstr>Формы государственного устройства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Юрий Андрианов</cp:lastModifiedBy>
  <cp:revision>57</cp:revision>
  <dcterms:created xsi:type="dcterms:W3CDTF">2006-12-18T08:54:50Z</dcterms:created>
  <dcterms:modified xsi:type="dcterms:W3CDTF">2022-09-21T02:48:47Z</dcterms:modified>
</cp:coreProperties>
</file>