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4"/>
  </p:notesMasterIdLst>
  <p:sldIdLst>
    <p:sldId id="663" r:id="rId2"/>
    <p:sldId id="643" r:id="rId3"/>
    <p:sldId id="455" r:id="rId4"/>
    <p:sldId id="456" r:id="rId5"/>
    <p:sldId id="631" r:id="rId6"/>
    <p:sldId id="457" r:id="rId7"/>
    <p:sldId id="644" r:id="rId8"/>
    <p:sldId id="645" r:id="rId9"/>
    <p:sldId id="646" r:id="rId10"/>
    <p:sldId id="647" r:id="rId11"/>
    <p:sldId id="458" r:id="rId12"/>
    <p:sldId id="459" r:id="rId13"/>
    <p:sldId id="632" r:id="rId14"/>
    <p:sldId id="460" r:id="rId15"/>
    <p:sldId id="461" r:id="rId16"/>
    <p:sldId id="627" r:id="rId17"/>
    <p:sldId id="628" r:id="rId18"/>
    <p:sldId id="629" r:id="rId19"/>
    <p:sldId id="630" r:id="rId20"/>
    <p:sldId id="463" r:id="rId21"/>
    <p:sldId id="464" r:id="rId22"/>
    <p:sldId id="603" r:id="rId23"/>
    <p:sldId id="609" r:id="rId24"/>
    <p:sldId id="604" r:id="rId25"/>
    <p:sldId id="610" r:id="rId26"/>
    <p:sldId id="648" r:id="rId27"/>
    <p:sldId id="649" r:id="rId28"/>
    <p:sldId id="658" r:id="rId29"/>
    <p:sldId id="659" r:id="rId30"/>
    <p:sldId id="653" r:id="rId31"/>
    <p:sldId id="654" r:id="rId32"/>
    <p:sldId id="655" r:id="rId33"/>
    <p:sldId id="656" r:id="rId34"/>
    <p:sldId id="657" r:id="rId35"/>
    <p:sldId id="660" r:id="rId36"/>
    <p:sldId id="661" r:id="rId37"/>
    <p:sldId id="662" r:id="rId38"/>
    <p:sldId id="477" r:id="rId39"/>
    <p:sldId id="478" r:id="rId40"/>
    <p:sldId id="623" r:id="rId41"/>
    <p:sldId id="479" r:id="rId42"/>
    <p:sldId id="480" r:id="rId43"/>
    <p:sldId id="481" r:id="rId44"/>
    <p:sldId id="482" r:id="rId45"/>
    <p:sldId id="483" r:id="rId46"/>
    <p:sldId id="484" r:id="rId47"/>
    <p:sldId id="485" r:id="rId48"/>
    <p:sldId id="486" r:id="rId49"/>
    <p:sldId id="487" r:id="rId50"/>
    <p:sldId id="488" r:id="rId51"/>
    <p:sldId id="489" r:id="rId52"/>
    <p:sldId id="490" r:id="rId53"/>
    <p:sldId id="491" r:id="rId54"/>
    <p:sldId id="492" r:id="rId55"/>
    <p:sldId id="493" r:id="rId56"/>
    <p:sldId id="495" r:id="rId57"/>
    <p:sldId id="496" r:id="rId58"/>
    <p:sldId id="625" r:id="rId59"/>
    <p:sldId id="497" r:id="rId60"/>
    <p:sldId id="616" r:id="rId61"/>
    <p:sldId id="618" r:id="rId62"/>
    <p:sldId id="619" r:id="rId63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333" autoAdjust="0"/>
  </p:normalViewPr>
  <p:slideViewPr>
    <p:cSldViewPr>
      <p:cViewPr varScale="1">
        <p:scale>
          <a:sx n="136" d="100"/>
          <a:sy n="136" d="100"/>
        </p:scale>
        <p:origin x="89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Relationship Id="rId9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0CF648B-76AB-4D43-BACE-ABB9F01C5656}" type="datetimeFigureOut">
              <a:rPr lang="ru-RU"/>
              <a:pPr>
                <a:defRPr/>
              </a:pPr>
              <a:t>28.09.2019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CA97FA9-10A5-4705-879D-D9D980BAE16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15222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A97FA9-10A5-4705-879D-D9D980BAE161}" type="slidenum">
              <a:rPr lang="ru-RU" altLang="ru-RU" smtClean="0"/>
              <a:pPr/>
              <a:t>7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07707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A97FA9-10A5-4705-879D-D9D980BAE161}" type="slidenum">
              <a:rPr lang="ru-RU" altLang="ru-RU" smtClean="0"/>
              <a:pPr/>
              <a:t>9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504605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A97FA9-10A5-4705-879D-D9D980BAE161}" type="slidenum">
              <a:rPr lang="ru-RU" altLang="ru-RU" smtClean="0"/>
              <a:pPr/>
              <a:t>13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316399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A97FA9-10A5-4705-879D-D9D980BAE161}" type="slidenum">
              <a:rPr lang="ru-RU" altLang="ru-RU" smtClean="0"/>
              <a:pPr/>
              <a:t>24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953062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A97FA9-10A5-4705-879D-D9D980BAE161}" type="slidenum">
              <a:rPr lang="ru-RU" altLang="ru-RU" smtClean="0"/>
              <a:pPr/>
              <a:t>25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906464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4B834B-46EC-4C53-B0BB-957F36941335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5365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0688" y="1241425"/>
            <a:ext cx="59563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F5D7C-D398-8949-9657-3ECA80E1AB77}" type="slidenum">
              <a:rPr lang="ru-RU" smtClean="0"/>
              <a:t>61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345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0688" y="1241425"/>
            <a:ext cx="59563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F5D7C-D398-8949-9657-3ECA80E1AB77}" type="slidenum">
              <a:rPr lang="ru-RU" smtClean="0"/>
              <a:t>62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427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4119A-F981-4969-9121-3FAC7C6C1712}" type="datetimeFigureOut">
              <a:rPr lang="ru-RU"/>
              <a:pPr>
                <a:defRPr/>
              </a:pPr>
              <a:t>28.09.2019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028CEC-6887-40AE-96B3-5AF68293AC1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75896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CFF3E-D84F-4475-9C48-056243A29E8D}" type="datetimeFigureOut">
              <a:rPr lang="ru-RU"/>
              <a:pPr>
                <a:defRPr/>
              </a:pPr>
              <a:t>28.09.2019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C759C0-864F-4A3A-A689-DACDE4F32E3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99273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7F3D-71BA-42FF-8FE7-B2EBD29BC1F6}" type="datetimeFigureOut">
              <a:rPr lang="ru-RU"/>
              <a:pPr>
                <a:defRPr/>
              </a:pPr>
              <a:t>28.09.2019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936FC2-2E43-46D8-ADC1-14B0BD62F31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362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B4696-3537-4144-A19F-EC5D3452A9C7}" type="datetimeFigureOut">
              <a:rPr lang="ru-RU"/>
              <a:pPr>
                <a:defRPr/>
              </a:pPr>
              <a:t>28.09.2019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990794-EAC8-41B7-8C7D-5CBD5B08568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06364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7D86B-ACA1-40F2-8C91-277FB5A37672}" type="datetimeFigureOut">
              <a:rPr lang="ru-RU"/>
              <a:pPr>
                <a:defRPr/>
              </a:pPr>
              <a:t>28.09.2019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8008E-860D-4F89-884D-AD94D36CC45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50691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B3957-7DAF-4030-A85B-46ADB89AFF91}" type="datetimeFigureOut">
              <a:rPr lang="ru-RU"/>
              <a:pPr>
                <a:defRPr/>
              </a:pPr>
              <a:t>28.09.2019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39564C-E7E1-4CDE-9075-C01FB98B180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57084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DFA2A-998D-44A5-B18B-3BFDBC308AA9}" type="datetimeFigureOut">
              <a:rPr lang="ru-RU"/>
              <a:pPr>
                <a:defRPr/>
              </a:pPr>
              <a:t>28.09.2019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7C748-C3D9-42C0-B363-09413CBE9EB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26400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78B0C-B799-4610-AA6A-3EED988CDC3A}" type="datetimeFigureOut">
              <a:rPr lang="ru-RU"/>
              <a:pPr>
                <a:defRPr/>
              </a:pPr>
              <a:t>28.09.2019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38BA82-7230-4AF0-B1A4-34735B657E1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77117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40AB1-212F-458E-890C-244DF07F6B1A}" type="datetimeFigureOut">
              <a:rPr lang="ru-RU"/>
              <a:pPr>
                <a:defRPr/>
              </a:pPr>
              <a:t>28.09.2019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34CF65-E72A-4DFB-AB0B-9330302544D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56017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B00A8-B860-4197-AB3F-C7EEAF61E351}" type="datetimeFigureOut">
              <a:rPr lang="ru-RU"/>
              <a:pPr>
                <a:defRPr/>
              </a:pPr>
              <a:t>28.09.2019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967A62-3BA9-488E-9068-FC0216BD249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59158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397E7-91EF-46EF-825D-B8E9604BE996}" type="datetimeFigureOut">
              <a:rPr lang="ru-RU"/>
              <a:pPr>
                <a:defRPr/>
              </a:pPr>
              <a:t>28.09.2019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D58247-8C17-4112-8FD9-EE42D179A93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1731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1BA891-A0B1-4D86-9899-17D6CFCDAD02}" type="datetimeFigureOut">
              <a:rPr lang="ru-RU"/>
              <a:pPr>
                <a:defRPr/>
              </a:pPr>
              <a:t>28.09.2019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9F87858-29F1-4E51-976D-164830AEEEB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support@intellectr.ru" TargetMode="External"/><Relationship Id="rId2" Type="http://schemas.openxmlformats.org/officeDocument/2006/relationships/hyperlink" Target="http://mkrf.ru/ministerstvo/departament/detail.php?ID=1172934&amp;SECTION_ID=20100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11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8.wmf"/><Relationship Id="rId1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0.wmf"/><Relationship Id="rId20" Type="http://schemas.openxmlformats.org/officeDocument/2006/relationships/image" Target="../media/image12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7.wmf"/><Relationship Id="rId19" Type="http://schemas.openxmlformats.org/officeDocument/2006/relationships/oleObject" Target="../embeddings/oleObject9.bin"/><Relationship Id="rId4" Type="http://schemas.openxmlformats.org/officeDocument/2006/relationships/image" Target="../media/image4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9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3.w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droppedImage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4601"/>
            <a:ext cx="9144000" cy="1370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1490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1" name="Заголовок 1"/>
          <p:cNvSpPr>
            <a:spLocks noGrp="1"/>
          </p:cNvSpPr>
          <p:nvPr>
            <p:ph type="ctrTitle"/>
          </p:nvPr>
        </p:nvSpPr>
        <p:spPr>
          <a:xfrm>
            <a:off x="539751" y="842964"/>
            <a:ext cx="7920038" cy="1117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РЕСУРСАМИ И РЕЗУЛЬТАТАМИ</a:t>
            </a:r>
            <a:br>
              <a:rPr lang="ru-RU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</a:t>
            </a:r>
            <a:r>
              <a:rPr lang="ru-RU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финансовой устойчивости и развитие внебюджетной деятельности</a:t>
            </a:r>
            <a:endParaRPr lang="ru-RU" altLang="ru-RU" sz="27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48263" y="2325689"/>
            <a:ext cx="3744912" cy="2137893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algn="r">
              <a:lnSpc>
                <a:spcPct val="80000"/>
              </a:lnSpc>
              <a:spcBef>
                <a:spcPts val="380"/>
              </a:spcBef>
              <a:spcAft>
                <a:spcPts val="380"/>
              </a:spcAft>
              <a:defRPr/>
            </a:pPr>
            <a:r>
              <a:rPr lang="ru-RU" sz="1100" b="1" cap="all" dirty="0"/>
              <a:t>Елена </a:t>
            </a:r>
            <a:r>
              <a:rPr lang="ru-RU" sz="1100" b="1" cap="all" dirty="0" err="1"/>
              <a:t>Мельвиль</a:t>
            </a:r>
            <a:endParaRPr lang="ru-RU" sz="1100" b="1" cap="all" dirty="0"/>
          </a:p>
          <a:p>
            <a:pPr algn="r">
              <a:lnSpc>
                <a:spcPct val="80000"/>
              </a:lnSpc>
              <a:defRPr/>
            </a:pPr>
            <a:r>
              <a:rPr lang="ru-RU" sz="1100" dirty="0"/>
              <a:t>Директор ГБПОУ «Воробьевы горы»</a:t>
            </a:r>
          </a:p>
          <a:p>
            <a:pPr algn="r">
              <a:lnSpc>
                <a:spcPct val="80000"/>
              </a:lnSpc>
              <a:defRPr/>
            </a:pPr>
            <a:r>
              <a:rPr lang="ru-RU" sz="1100" dirty="0"/>
              <a:t> до 10.07.2018 Директор ГАУК г. Москвы </a:t>
            </a:r>
          </a:p>
          <a:p>
            <a:pPr algn="r">
              <a:lnSpc>
                <a:spcPct val="80000"/>
              </a:lnSpc>
              <a:spcAft>
                <a:spcPts val="380"/>
              </a:spcAft>
              <a:defRPr/>
            </a:pPr>
            <a:r>
              <a:rPr lang="ru-RU" sz="1100" dirty="0"/>
              <a:t>«Культурный центр ЗИЛ»</a:t>
            </a:r>
          </a:p>
          <a:p>
            <a:pPr algn="r">
              <a:lnSpc>
                <a:spcPct val="80000"/>
              </a:lnSpc>
              <a:spcAft>
                <a:spcPts val="380"/>
              </a:spcAft>
              <a:defRPr/>
            </a:pPr>
            <a:r>
              <a:rPr lang="ru-RU" sz="1100" dirty="0"/>
              <a:t>Эксперт Центра федеральных и региональных программ Института ВШГУ </a:t>
            </a:r>
            <a:r>
              <a:rPr lang="ru-RU" sz="1100" dirty="0" err="1"/>
              <a:t>РАНГХиГС</a:t>
            </a:r>
            <a:r>
              <a:rPr lang="ru-RU" sz="1100" dirty="0"/>
              <a:t> при Президенте Российской Федерации</a:t>
            </a:r>
          </a:p>
          <a:p>
            <a:pPr algn="r">
              <a:lnSpc>
                <a:spcPct val="80000"/>
              </a:lnSpc>
              <a:spcBef>
                <a:spcPts val="380"/>
              </a:spcBef>
              <a:spcAft>
                <a:spcPts val="380"/>
              </a:spcAft>
              <a:defRPr/>
            </a:pPr>
            <a:r>
              <a:rPr lang="ru-RU" sz="1100" dirty="0"/>
              <a:t>Преподаватель Московской школы социальных и экономических наук</a:t>
            </a:r>
          </a:p>
          <a:p>
            <a:pPr algn="r">
              <a:lnSpc>
                <a:spcPct val="80000"/>
              </a:lnSpc>
              <a:spcBef>
                <a:spcPts val="380"/>
              </a:spcBef>
              <a:spcAft>
                <a:spcPts val="380"/>
              </a:spcAft>
              <a:defRPr/>
            </a:pPr>
            <a:r>
              <a:rPr lang="ru-RU" sz="1100" dirty="0"/>
              <a:t>Член редакционного совета «Справочник руководителя учреждений культуры»</a:t>
            </a:r>
          </a:p>
          <a:p>
            <a:pPr algn="r">
              <a:lnSpc>
                <a:spcPct val="80000"/>
              </a:lnSpc>
              <a:spcBef>
                <a:spcPts val="380"/>
              </a:spcBef>
              <a:spcAft>
                <a:spcPts val="380"/>
              </a:spcAft>
              <a:defRPr/>
            </a:pPr>
            <a:r>
              <a:rPr lang="ru-RU" sz="1100" dirty="0"/>
              <a:t> Эксперт электронной системы «Культура»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178" y="4480722"/>
            <a:ext cx="790682" cy="673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752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06375"/>
            <a:ext cx="8928992" cy="857250"/>
          </a:xfrm>
        </p:spPr>
        <p:txBody>
          <a:bodyPr/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РЕСУРСАМИ И РЕЗУЛЬТАТАМИ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Нормирование штатной численности: методические рекомендации и практические советы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Нормирование нагрузки на персонал в рамках выполнения государственного задания и планов по внебюджетной деятельности, в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т.ч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 формирования стимулирующих выплат в рамках эффективного контракта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Нормирование затрат для формирования государственного задания и установления цен на платные услуги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Расчеты для договоров краткосрочной аренды и обслуживания мероприятий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748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Заголовок 1"/>
          <p:cNvSpPr>
            <a:spLocks noGrp="1"/>
          </p:cNvSpPr>
          <p:nvPr>
            <p:ph type="title"/>
          </p:nvPr>
        </p:nvSpPr>
        <p:spPr>
          <a:xfrm>
            <a:off x="107504" y="123478"/>
            <a:ext cx="8785225" cy="4803775"/>
          </a:xfrm>
        </p:spPr>
        <p:txBody>
          <a:bodyPr/>
          <a:lstStyle/>
          <a:p>
            <a:pPr eaLnBrk="1" hangingPunct="1"/>
            <a:r>
              <a:rPr lang="ru-RU" alt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НОРМЫ ШТАТНОЙ ЧИСЛЕННОСТИ</a:t>
            </a:r>
            <a:r>
              <a:rPr lang="ru-RU" alt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</a:t>
            </a:r>
            <a:r>
              <a:rPr lang="ru-RU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Минкультуры России от </a:t>
            </a: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 декабря 2015 г. N 3448 </a:t>
            </a:r>
            <a:b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УТВЕРЖДЕНИИ ТИПОВЫХ ОТРАСЛЕВЫХ НОРМ ТРУДА НА РАБОТЫ, ВЫПОЛНЯЕМЫЕ ВКУЛЬТУРНО-ДОСУГОВЫХ УЧРЕЖДЕНИЯХ И ДРУГИХ УЧРЕЖДЕНИЯХ КЛУБНОГО ТИПА</a:t>
            </a:r>
            <a:b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Методические рекомендации</a:t>
            </a:r>
            <a:r>
              <a:rPr lang="ru-RU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(Приказ Министерства культуры РФ от 30 декабря 2015 г. № 3453 )</a:t>
            </a:r>
            <a:b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п. 18. «При наличии в </a:t>
            </a:r>
            <a:r>
              <a:rPr lang="ru-RU" alt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госзадании</a:t>
            </a: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выполнения работ, осуществляемых другими видами учреждений культуры или других отраслей, при формировании штатной численности рекомендуется использовать соответствующие типовые отраслевые нормы.</a:t>
            </a:r>
            <a:b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</a:t>
            </a:r>
            <a:r>
              <a:rPr lang="ru-RU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Минкультуры России  от 30 декабря 2014 г. N 2478 </a:t>
            </a:r>
            <a:br>
              <a:rPr lang="ru-RU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 УТВЕРЖДЕНИИ ТИПОВЫХ ОТРАСЛЕВЫХ НОРМ ТРУДА НА РАБОТЫ, ВЫПОЛНЯЕМЫЕ В ЗООПАРКАХ, ФИЛЬМОФОНДАХ, МУЗЕЯХ И ДРУГИХ ОРГАНИЗАЦИЯХ МУЗЕЙНОГО ТИПА</a:t>
            </a:r>
            <a:br>
              <a:rPr lang="ru-RU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Методические рекомендации</a:t>
            </a:r>
            <a:br>
              <a:rPr lang="ru-RU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Минкультуры России от 27.04.2018 N 602 "Об утверждении типовых отраслевых норм труда на работы, выполняемые в организациях исполнительских искусств"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Минкультуры России от 30 декабря 2014 г. N 2477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 УТВЕРЖДЕНИИ ТИПОВЫХ ОТРАСЛЕВЫХ НОРМ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ТРУДА НА РАБОТЫ, ВЫПОЛНЯЕМЫЕ В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БИБЛИОТЕКАХ</a:t>
            </a:r>
            <a:endParaRPr lang="ru-RU" alt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Прямоугольник 3"/>
          <p:cNvSpPr>
            <a:spLocks noChangeArrowheads="1"/>
          </p:cNvSpPr>
          <p:nvPr/>
        </p:nvSpPr>
        <p:spPr bwMode="auto">
          <a:xfrm>
            <a:off x="134938" y="273050"/>
            <a:ext cx="8880475" cy="480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писать письмо в Департамент экономики и финансов Министерства культуры РФ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http://mkrf.ru/ministerstvo/departament/detail.php?ID=1172934&amp;SECTION_ID=20100</a:t>
            </a:r>
            <a:endParaRPr lang="ru-RU" altLang="ru-RU" sz="1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 экономики и финансов информирует, что на основе типовых отраслевых норм труда разработан интерактивный электронный сервис «Конструктор штатных расписаний учреждений культуры».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Сервис позволяет проанализировать деятельность учреждения в разрезе видов и трудовых операций, рассчитать нормативную штатную численность и сформировать штатное расписание в соответствии с принятыми нормами труда, времени и численности. 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сервис доступен для библиотек, музеев, зоопарков, культурно-досуговых учреждений.  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 в указанный сервис предоставляется всем учреждениям в соответствии с поступившими запросами. Для получения доступа необходимо направлять письменный запрос с указанием ИНН и наименования организации по адресу электронной почты 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support@intellectr.ru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далее следовать присылаемым рекомендациям.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Заголовок 1"/>
          <p:cNvSpPr>
            <a:spLocks noGrp="1"/>
          </p:cNvSpPr>
          <p:nvPr>
            <p:ph type="title"/>
          </p:nvPr>
        </p:nvSpPr>
        <p:spPr>
          <a:xfrm>
            <a:off x="68263" y="73025"/>
            <a:ext cx="8923337" cy="266477"/>
          </a:xfrm>
        </p:spPr>
        <p:txBody>
          <a:bodyPr/>
          <a:lstStyle/>
          <a:p>
            <a:pPr eaLnBrk="1" hangingPunct="1"/>
            <a:r>
              <a:rPr lang="ru-RU" altLang="ru-RU" sz="1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Минкультуры России от 30.12.2015 N 3448 «Об утверждении типовых отраслевых норм труда на работы, выполняемые в культурно-досуговых учреждениях и других организациях культурно-досугового типа»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9512" y="771550"/>
            <a:ext cx="7416824" cy="4442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Штатная численность персонала учреждения:</a:t>
            </a:r>
          </a:p>
          <a:p>
            <a:r>
              <a:rPr lang="ru-RU" sz="1600" dirty="0" err="1" smtClean="0"/>
              <a:t>Ч</a:t>
            </a:r>
            <a:r>
              <a:rPr lang="ru-RU" sz="1600" baseline="-25000" dirty="0" err="1" smtClean="0"/>
              <a:t>ш</a:t>
            </a:r>
            <a:r>
              <a:rPr lang="ru-RU" sz="1600" dirty="0" smtClean="0"/>
              <a:t> = </a:t>
            </a:r>
            <a:r>
              <a:rPr lang="ru-RU" sz="1600" dirty="0" err="1" smtClean="0"/>
              <a:t>Ч</a:t>
            </a:r>
            <a:r>
              <a:rPr lang="ru-RU" sz="1600" baseline="-25000" dirty="0" err="1" smtClean="0"/>
              <a:t>н</a:t>
            </a:r>
            <a:r>
              <a:rPr lang="ru-RU" sz="1600" dirty="0" smtClean="0"/>
              <a:t> х </a:t>
            </a:r>
            <a:r>
              <a:rPr lang="ru-RU" sz="1600" dirty="0" err="1" smtClean="0"/>
              <a:t>К</a:t>
            </a:r>
            <a:r>
              <a:rPr lang="ru-RU" sz="1600" baseline="-25000" dirty="0" err="1" smtClean="0"/>
              <a:t>н</a:t>
            </a:r>
            <a:endParaRPr lang="ru-RU" sz="1600" baseline="-25000" dirty="0" smtClean="0"/>
          </a:p>
          <a:p>
            <a:r>
              <a:rPr lang="ru-RU" sz="1600" dirty="0" err="1" smtClean="0"/>
              <a:t>Ч</a:t>
            </a:r>
            <a:r>
              <a:rPr lang="ru-RU" sz="1600" baseline="-25000" dirty="0" err="1" smtClean="0"/>
              <a:t>н</a:t>
            </a:r>
            <a:r>
              <a:rPr lang="ru-RU" sz="1600" baseline="-25000" dirty="0" smtClean="0"/>
              <a:t> </a:t>
            </a:r>
            <a:r>
              <a:rPr lang="ru-RU" sz="1600" dirty="0" smtClean="0"/>
              <a:t> - нормативная численность на основе государственного задания</a:t>
            </a:r>
          </a:p>
          <a:p>
            <a:r>
              <a:rPr lang="ru-RU" sz="1600" dirty="0" err="1" smtClean="0"/>
              <a:t>К</a:t>
            </a:r>
            <a:r>
              <a:rPr lang="ru-RU" sz="1600" baseline="-25000" dirty="0" err="1" smtClean="0"/>
              <a:t>н</a:t>
            </a:r>
            <a:r>
              <a:rPr lang="ru-RU" sz="1600" baseline="-25000" dirty="0" smtClean="0"/>
              <a:t> </a:t>
            </a:r>
            <a:r>
              <a:rPr lang="ru-RU" sz="1600" dirty="0"/>
              <a:t> </a:t>
            </a:r>
            <a:r>
              <a:rPr lang="ru-RU" sz="1600" dirty="0" smtClean="0"/>
              <a:t>- плановый коэффициент невыходов (1+%невыходов/100)</a:t>
            </a:r>
          </a:p>
          <a:p>
            <a:r>
              <a:rPr lang="ru-RU" sz="1600" dirty="0" err="1" smtClean="0"/>
              <a:t>Ч</a:t>
            </a:r>
            <a:r>
              <a:rPr lang="ru-RU" sz="1600" baseline="-25000" dirty="0" err="1" smtClean="0"/>
              <a:t>н</a:t>
            </a:r>
            <a:r>
              <a:rPr lang="ru-RU" sz="1600" dirty="0" smtClean="0"/>
              <a:t> = </a:t>
            </a:r>
            <a:r>
              <a:rPr lang="ru-RU" sz="1600" dirty="0" err="1" smtClean="0"/>
              <a:t>Т</a:t>
            </a:r>
            <a:r>
              <a:rPr lang="ru-RU" sz="1600" baseline="-25000" dirty="0" err="1" smtClean="0"/>
              <a:t>общ</a:t>
            </a:r>
            <a:r>
              <a:rPr lang="ru-RU" sz="1600" dirty="0" smtClean="0"/>
              <a:t>/</a:t>
            </a:r>
            <a:r>
              <a:rPr lang="ru-RU" sz="1600" dirty="0" err="1" smtClean="0"/>
              <a:t>Ф</a:t>
            </a:r>
            <a:r>
              <a:rPr lang="ru-RU" sz="1600" baseline="-25000" dirty="0" err="1" smtClean="0"/>
              <a:t>р.в</a:t>
            </a:r>
            <a:r>
              <a:rPr lang="ru-RU" sz="1600" baseline="-25000" dirty="0" smtClean="0"/>
              <a:t>.</a:t>
            </a:r>
            <a:endParaRPr lang="ru-RU" sz="1600" baseline="-25000" dirty="0"/>
          </a:p>
          <a:p>
            <a:r>
              <a:rPr lang="ru-RU" sz="1600" dirty="0" err="1" smtClean="0"/>
              <a:t>Т</a:t>
            </a:r>
            <a:r>
              <a:rPr lang="ru-RU" sz="1600" baseline="-25000" dirty="0" err="1" smtClean="0"/>
              <a:t>общ</a:t>
            </a:r>
            <a:r>
              <a:rPr lang="ru-RU" sz="1600" dirty="0"/>
              <a:t> </a:t>
            </a:r>
            <a:r>
              <a:rPr lang="ru-RU" sz="1600" dirty="0" smtClean="0"/>
              <a:t>– общие трудозатраты на выполнение работ</a:t>
            </a:r>
          </a:p>
          <a:p>
            <a:r>
              <a:rPr lang="ru-RU" sz="1600" dirty="0" err="1" smtClean="0"/>
              <a:t>Ф</a:t>
            </a:r>
            <a:r>
              <a:rPr lang="ru-RU" sz="1600" baseline="-25000" dirty="0" err="1" smtClean="0"/>
              <a:t>р.в</a:t>
            </a:r>
            <a:r>
              <a:rPr lang="ru-RU" sz="1600" baseline="-25000" dirty="0" smtClean="0"/>
              <a:t>.</a:t>
            </a:r>
            <a:r>
              <a:rPr lang="ru-RU" sz="1600" dirty="0" smtClean="0"/>
              <a:t>-</a:t>
            </a:r>
            <a:r>
              <a:rPr lang="ru-RU" sz="1600" baseline="-25000" dirty="0" smtClean="0"/>
              <a:t> </a:t>
            </a:r>
            <a:r>
              <a:rPr lang="ru-RU" sz="1600" dirty="0" smtClean="0"/>
              <a:t>фонд рабочего времени на планируемый период (1970 ч. В 2018 г.)</a:t>
            </a:r>
          </a:p>
          <a:p>
            <a:endParaRPr lang="ru-RU" sz="1600" dirty="0" smtClean="0"/>
          </a:p>
          <a:p>
            <a:r>
              <a:rPr lang="ru-RU" sz="1600" dirty="0" smtClean="0"/>
              <a:t>Основной персонал:</a:t>
            </a:r>
          </a:p>
          <a:p>
            <a:r>
              <a:rPr lang="ru-RU" sz="1600" dirty="0" smtClean="0"/>
              <a:t>Для </a:t>
            </a:r>
            <a:r>
              <a:rPr lang="ru-RU" sz="1600" dirty="0"/>
              <a:t>руководителей </a:t>
            </a:r>
            <a:r>
              <a:rPr lang="ru-RU" sz="1600" dirty="0" smtClean="0"/>
              <a:t>коллективов</a:t>
            </a:r>
          </a:p>
          <a:p>
            <a:r>
              <a:rPr lang="ru-RU" sz="1600" dirty="0" smtClean="0"/>
              <a:t> </a:t>
            </a:r>
            <a:r>
              <a:rPr lang="ru-RU" sz="1600" dirty="0" err="1" smtClean="0"/>
              <a:t>Т</a:t>
            </a:r>
            <a:r>
              <a:rPr lang="ru-RU" sz="1600" baseline="-25000" dirty="0" err="1" smtClean="0"/>
              <a:t>общ</a:t>
            </a:r>
            <a:r>
              <a:rPr lang="ru-RU" sz="1600" dirty="0" smtClean="0"/>
              <a:t> = </a:t>
            </a:r>
            <a:r>
              <a:rPr lang="en-US" sz="1600" dirty="0" smtClean="0"/>
              <a:t>N (</a:t>
            </a:r>
            <a:r>
              <a:rPr lang="ru-RU" sz="1600" dirty="0" smtClean="0"/>
              <a:t>количество занятий)</a:t>
            </a:r>
            <a:r>
              <a:rPr lang="en-US" sz="1600" dirty="0" smtClean="0"/>
              <a:t>*m</a:t>
            </a:r>
            <a:r>
              <a:rPr lang="ru-RU" sz="1600" dirty="0" smtClean="0"/>
              <a:t> (продолжительность часов занятий)</a:t>
            </a:r>
          </a:p>
          <a:p>
            <a:endParaRPr lang="ru-RU" sz="1600" dirty="0" smtClean="0"/>
          </a:p>
          <a:p>
            <a:r>
              <a:rPr lang="ru-RU" sz="1600" dirty="0" smtClean="0"/>
              <a:t>Для менеджеров (организация мероприятий)</a:t>
            </a:r>
          </a:p>
          <a:p>
            <a:r>
              <a:rPr lang="ru-RU" sz="1600" dirty="0" err="1"/>
              <a:t>Т</a:t>
            </a:r>
            <a:r>
              <a:rPr lang="ru-RU" sz="1600" baseline="-25000" dirty="0" err="1"/>
              <a:t>общ</a:t>
            </a:r>
            <a:r>
              <a:rPr lang="ru-RU" sz="1600" dirty="0"/>
              <a:t> = </a:t>
            </a:r>
            <a:r>
              <a:rPr lang="en-US" sz="1600" dirty="0"/>
              <a:t>N (</a:t>
            </a:r>
            <a:r>
              <a:rPr lang="ru-RU" sz="1600" dirty="0"/>
              <a:t>количество </a:t>
            </a:r>
            <a:r>
              <a:rPr lang="ru-RU" sz="1600" dirty="0" smtClean="0"/>
              <a:t>мероприятий)</a:t>
            </a:r>
            <a:r>
              <a:rPr lang="en-US" sz="1600" dirty="0"/>
              <a:t>*m</a:t>
            </a:r>
            <a:r>
              <a:rPr lang="ru-RU" sz="1600" dirty="0"/>
              <a:t> </a:t>
            </a:r>
            <a:r>
              <a:rPr lang="ru-RU" sz="1600" dirty="0" smtClean="0"/>
              <a:t>(норма </a:t>
            </a:r>
            <a:r>
              <a:rPr lang="ru-RU" sz="1600" dirty="0"/>
              <a:t>часов </a:t>
            </a:r>
            <a:r>
              <a:rPr lang="ru-RU" sz="1600" dirty="0" smtClean="0"/>
              <a:t>для подготовки и проведения)</a:t>
            </a:r>
          </a:p>
          <a:p>
            <a:endParaRPr lang="ru-RU" sz="1600" dirty="0"/>
          </a:p>
          <a:p>
            <a:r>
              <a:rPr lang="ru-RU" sz="1600" dirty="0" smtClean="0"/>
              <a:t>Административный и вспомогательный персонал: не более 40% от штатной численности основного персонала</a:t>
            </a:r>
            <a:endParaRPr lang="ru-RU" sz="1600" baseline="-250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504688"/>
              </p:ext>
            </p:extLst>
          </p:nvPr>
        </p:nvGraphicFramePr>
        <p:xfrm>
          <a:off x="6588224" y="915566"/>
          <a:ext cx="2470522" cy="2305035"/>
        </p:xfrm>
        <a:graphic>
          <a:graphicData uri="http://schemas.openxmlformats.org/drawingml/2006/table">
            <a:tbl>
              <a:tblPr/>
              <a:tblGrid>
                <a:gridCol w="17990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1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Показатель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Значение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Среднесписочная численность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рабочих дней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247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315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рабочих человеко-дней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42879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больничных человеко-дней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715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отпускных человеко-дней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5617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невыходов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6332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невыходов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14,77%</a:t>
                      </a:r>
                    </a:p>
                    <a:p>
                      <a:pPr algn="r" fontAlgn="t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=15%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Выноска 1 2"/>
          <p:cNvSpPr/>
          <p:nvPr/>
        </p:nvSpPr>
        <p:spPr>
          <a:xfrm>
            <a:off x="6383325" y="3607135"/>
            <a:ext cx="1440160" cy="360040"/>
          </a:xfrm>
          <a:prstGeom prst="borderCallout1">
            <a:avLst/>
          </a:prstGeom>
          <a:solidFill>
            <a:schemeClr val="bg1"/>
          </a:solidFill>
          <a:ln w="63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???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7924" y="2859782"/>
            <a:ext cx="1999661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624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Заголовок 1"/>
          <p:cNvSpPr>
            <a:spLocks noGrp="1"/>
          </p:cNvSpPr>
          <p:nvPr>
            <p:ph type="title"/>
          </p:nvPr>
        </p:nvSpPr>
        <p:spPr>
          <a:xfrm>
            <a:off x="68263" y="73025"/>
            <a:ext cx="8923337" cy="266477"/>
          </a:xfrm>
        </p:spPr>
        <p:txBody>
          <a:bodyPr/>
          <a:lstStyle/>
          <a:p>
            <a:pPr eaLnBrk="1" hangingPunct="1"/>
            <a:r>
              <a:rPr lang="ru-RU" altLang="ru-RU" sz="1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Минкультуры России от 30.12.2015 N 3448 «Об утверждении типовых отраслевых норм труда на работы, выполняемые в культурно-досуговых учреждениях и других организациях культурно-досугового типа»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3277344"/>
              </p:ext>
            </p:extLst>
          </p:nvPr>
        </p:nvGraphicFramePr>
        <p:xfrm>
          <a:off x="22804" y="483518"/>
          <a:ext cx="9013691" cy="4345296"/>
        </p:xfrm>
        <a:graphic>
          <a:graphicData uri="http://schemas.openxmlformats.org/drawingml/2006/table">
            <a:tbl>
              <a:tblPr/>
              <a:tblGrid>
                <a:gridCol w="4045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6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22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22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96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95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075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224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7224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7224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7224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72241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88032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Типы коллективов, клубных формирований, кружков, студий</a:t>
                      </a:r>
                    </a:p>
                  </a:txBody>
                  <a:tcPr marL="3344" marR="3344" marT="3344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1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Наименования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должностей (в % на 1 ставку руководителя)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344" marR="3344" marT="334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01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аккомпаниатор</a:t>
                      </a:r>
                    </a:p>
                  </a:txBody>
                  <a:tcPr marL="3344" marR="3344" marT="3344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Администратор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344" marR="3344" marT="3344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балетмейстер</a:t>
                      </a:r>
                    </a:p>
                  </a:txBody>
                  <a:tcPr marL="3344" marR="3344" marT="3344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дирижер</a:t>
                      </a:r>
                    </a:p>
                  </a:txBody>
                  <a:tcPr marL="3344" marR="3344" marT="3344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Концертмейстер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, аккомпаниатор</a:t>
                      </a:r>
                    </a:p>
                  </a:txBody>
                  <a:tcPr marL="3344" marR="3344" marT="3344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методист</a:t>
                      </a:r>
                    </a:p>
                  </a:txBody>
                  <a:tcPr marL="3344" marR="3344" marT="3344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режиссер</a:t>
                      </a:r>
                    </a:p>
                  </a:txBody>
                  <a:tcPr marL="3344" marR="3344" marT="3344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хормейстер</a:t>
                      </a:r>
                    </a:p>
                  </a:txBody>
                  <a:tcPr marL="3344" marR="3344" marT="3344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художник</a:t>
                      </a:r>
                    </a:p>
                  </a:txBody>
                  <a:tcPr marL="3344" marR="3344" marT="3344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мастер</a:t>
                      </a:r>
                    </a:p>
                  </a:txBody>
                  <a:tcPr marL="3344" marR="3344" marT="3344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звукооператор</a:t>
                      </a:r>
                    </a:p>
                  </a:txBody>
                  <a:tcPr marL="3344" marR="3344" marT="3344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622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 Коллективы по типам искусства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622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оркестры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160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хоры (вокальные коллективы), ансамбли песни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140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ансамбли песни и танца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590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народного, классического, эстрадного, фольклорного, бального, современного танца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732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художественное творчество, гончарное мастерство, вышивка,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лозо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-кружевоплетение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, работа по металлу, дереву, бересте, другое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908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народные театры, шоу-театры, студии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095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циркового искусства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59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 Клубные объединения физического развития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622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3. Кружки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582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4. Клубные объединения иных направлений (клубы, дома)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622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5. Студии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622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Киностудия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622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Фотостудия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344" marR="3344" marT="33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179512" y="87313"/>
          <a:ext cx="8784976" cy="1727021"/>
        </p:xfrm>
        <a:graphic>
          <a:graphicData uri="http://schemas.openxmlformats.org/drawingml/2006/table">
            <a:tbl>
              <a:tblPr/>
              <a:tblGrid>
                <a:gridCol w="3960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01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26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36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32920">
                <a:tc gridSpan="5"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Сезон 2016-2017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9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Наименование видов работ/количество часов</a:t>
                      </a:r>
                    </a:p>
                  </a:txBody>
                  <a:tcPr marL="7145" marR="7145" marT="71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Распределение,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часов в неделю/%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145" marR="7145" marT="71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29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292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Практические занятия 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40%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40%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40%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117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Организационно-методическая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работа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60%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60%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60%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292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Практические занятия 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572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Организационно-методическая работа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292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ИТОГО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292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Ставка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0,25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0,50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0,75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1,00</a:t>
                      </a:r>
                    </a:p>
                  </a:txBody>
                  <a:tcPr marL="7145" marR="7145" marT="714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179511" y="1843771"/>
          <a:ext cx="8784975" cy="1404390"/>
        </p:xfrm>
        <a:graphic>
          <a:graphicData uri="http://schemas.openxmlformats.org/drawingml/2006/table">
            <a:tbl>
              <a:tblPr/>
              <a:tblGrid>
                <a:gridCol w="2520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529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58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58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9658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9658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9658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9658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Наименование видов работ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11"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Сезон 2017-2018. Количество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часов работы в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неделю.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406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Практические занятия 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5223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Организационно-методическая работа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406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ИТОГО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406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75%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67%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67%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63%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67%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64%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63%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61%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406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Ставка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0,10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0,15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0,25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0,40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0,50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0,60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0,70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0,80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0,90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1,00</a:t>
                      </a:r>
                    </a:p>
                  </a:txBody>
                  <a:tcPr marL="6350" marR="6350" marT="635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179511" y="3363838"/>
          <a:ext cx="8784975" cy="1695056"/>
        </p:xfrm>
        <a:graphic>
          <a:graphicData uri="http://schemas.openxmlformats.org/drawingml/2006/table">
            <a:tbl>
              <a:tblPr/>
              <a:tblGrid>
                <a:gridCol w="2520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8121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4977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4977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4977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4977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1689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Наименование видов работ</a:t>
                      </a:r>
                    </a:p>
                  </a:txBody>
                  <a:tcPr marL="8047" marR="8047" marT="80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11"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Сезон 2018-2019. Количество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часов работы в неделю</a:t>
                      </a:r>
                    </a:p>
                  </a:txBody>
                  <a:tcPr marL="8047" marR="8047" marT="80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94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Практические занятия </a:t>
                      </a:r>
                    </a:p>
                  </a:txBody>
                  <a:tcPr marL="8047" marR="8047" marT="80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2,00</a:t>
                      </a:r>
                    </a:p>
                  </a:txBody>
                  <a:tcPr marL="8047" marR="8047" marT="80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4,00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6,00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8,00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10,00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12,00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16,00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18,00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20,00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22,00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24,00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557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Организационно-методическая работа (табели,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журналы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т.п.)</a:t>
                      </a:r>
                    </a:p>
                  </a:txBody>
                  <a:tcPr marL="8047" marR="8047" marT="80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0,60</a:t>
                      </a:r>
                    </a:p>
                  </a:txBody>
                  <a:tcPr marL="8047" marR="8047" marT="80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1,80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2,70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3,60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4,50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5,40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7,20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8,10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9,00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9,90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10,80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8991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ИТОГО</a:t>
                      </a:r>
                    </a:p>
                  </a:txBody>
                  <a:tcPr marL="8047" marR="8047" marT="80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2,60</a:t>
                      </a:r>
                    </a:p>
                  </a:txBody>
                  <a:tcPr marL="8047" marR="8047" marT="80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5,80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8,70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11,60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14,50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17,40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23,20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26,10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29,00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31,90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34,80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8991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 невыходов</a:t>
                      </a:r>
                    </a:p>
                  </a:txBody>
                  <a:tcPr marL="8047" marR="8047" marT="80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0,40</a:t>
                      </a:r>
                    </a:p>
                  </a:txBody>
                  <a:tcPr marL="8047" marR="8047" marT="80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0,90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1,30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1,80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2,20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2,60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3,50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3,90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4,30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4,80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5,20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8991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ИТОГО с учетом невыходов</a:t>
                      </a:r>
                    </a:p>
                  </a:txBody>
                  <a:tcPr marL="8047" marR="8047" marT="80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3,0</a:t>
                      </a:r>
                    </a:p>
                  </a:txBody>
                  <a:tcPr marL="8047" marR="8047" marT="80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6,7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10,0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13,4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16,7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20,0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33,3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36,7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40,0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094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047" marR="8047" marT="80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67%</a:t>
                      </a:r>
                    </a:p>
                  </a:txBody>
                  <a:tcPr marL="8047" marR="8047" marT="80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60%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60%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60%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60%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60%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60%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60%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60%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60%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60%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8991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Ставка</a:t>
                      </a:r>
                    </a:p>
                  </a:txBody>
                  <a:tcPr marL="8047" marR="8047" marT="80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0,1</a:t>
                      </a:r>
                    </a:p>
                  </a:txBody>
                  <a:tcPr marL="8047" marR="8047" marT="804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0,2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0,25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0,3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0,4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0,5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0,7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0,75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0,8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0,9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1,00</a:t>
                      </a:r>
                    </a:p>
                  </a:txBody>
                  <a:tcPr marL="8047" marR="8047" marT="804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67314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7891" y="1809321"/>
            <a:ext cx="4068953" cy="2989280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pPr marL="214311" indent="-214311" algn="just">
              <a:buFont typeface="Wingdings" charset="2"/>
              <a:buChar char="ü"/>
            </a:pPr>
            <a:r>
              <a:rPr lang="ru-RU" sz="1725" dirty="0"/>
              <a:t>непосредственно практические занятия,
репетиции,
отчётные концерты и собственные мероприятия,
мастер-классы и открытые занятия,
участие в мероприятиях учреждения и на площадках города,</a:t>
            </a:r>
          </a:p>
          <a:p>
            <a:pPr marL="214311" indent="-214311" algn="just">
              <a:buFont typeface="Wingdings" charset="2"/>
              <a:buChar char="ü"/>
            </a:pPr>
            <a:r>
              <a:rPr lang="ru-RU" sz="1725" dirty="0"/>
              <a:t>участие в фестивалях и конкурсах, организованных при поддержке Департамента культуры г. Москвы.</a:t>
            </a:r>
          </a:p>
        </p:txBody>
      </p:sp>
      <p:sp>
        <p:nvSpPr>
          <p:cNvPr id="4" name="Прямоугольник 3"/>
          <p:cNvSpPr txBox="1"/>
          <p:nvPr/>
        </p:nvSpPr>
        <p:spPr>
          <a:xfrm>
            <a:off x="4485904" y="1428449"/>
            <a:ext cx="4296730" cy="3520194"/>
          </a:xfrm>
          <a:prstGeom prst="rect">
            <a:avLst/>
          </a:prstGeom>
        </p:spPr>
        <p:txBody>
          <a:bodyPr wrap="square" lIns="68579" tIns="34290" rIns="68579" bIns="34290">
            <a:spAutoFit/>
          </a:bodyPr>
          <a:lstStyle/>
          <a:p>
            <a:pPr marL="214311" indent="-214311">
              <a:buFont typeface="Wingdings" charset="2"/>
              <a:buChar char="ü"/>
            </a:pPr>
            <a:r>
              <a:rPr lang="ru-RU" sz="1725" dirty="0"/>
              <a:t>заполнение всей учетно – отчетной документации,
составление планов отчётов,
составление программ, планов занятий,
организационные мероприятия, </a:t>
            </a:r>
          </a:p>
          <a:p>
            <a:pPr marL="214311" indent="-214311">
              <a:buFont typeface="Wingdings" charset="2"/>
              <a:buChar char="ü"/>
            </a:pPr>
            <a:r>
              <a:rPr lang="ru-RU" sz="1725" dirty="0"/>
              <a:t>посещение библиотек, интернет-ресурсов с целью подготовки к занятиям, мероприятиям,</a:t>
            </a:r>
          </a:p>
          <a:p>
            <a:pPr marL="214311" indent="-214311">
              <a:buFont typeface="Wingdings" charset="2"/>
              <a:buChar char="ü"/>
            </a:pPr>
            <a:r>
              <a:rPr lang="ru-RU" sz="1725" dirty="0"/>
              <a:t>закупки необходимого оборудования и материалов, обеспечивающих деятельность КФ,</a:t>
            </a:r>
          </a:p>
          <a:p>
            <a:pPr marL="214311" indent="-214311">
              <a:buFont typeface="Wingdings" charset="2"/>
              <a:buChar char="ü"/>
            </a:pPr>
            <a:r>
              <a:rPr lang="ru-RU" sz="1725" dirty="0"/>
              <a:t>проведение встреч, совещаний по вопросам организации деятельности КФ.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5199" y="346965"/>
            <a:ext cx="3352588" cy="646331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pPr algn="ctr"/>
            <a:r>
              <a:rPr lang="ru-RU" sz="1875" b="1" dirty="0"/>
              <a:t>В часы практической работы </a:t>
            </a:r>
            <a:r>
              <a:rPr lang="ru-RU" sz="1875" b="1"/>
              <a:t>входит:</a:t>
            </a:r>
            <a:endParaRPr lang="ru-RU" sz="1875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613391" y="346965"/>
            <a:ext cx="4530610" cy="646331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pPr algn="ctr"/>
            <a:r>
              <a:rPr lang="ru-RU" sz="1875" b="1"/>
              <a:t>В </a:t>
            </a:r>
            <a:r>
              <a:rPr lang="ru-RU" sz="1875" b="1" dirty="0"/>
              <a:t>часы организационно – методической работы </a:t>
            </a:r>
            <a:r>
              <a:rPr lang="ru-RU" sz="1875" b="1"/>
              <a:t>входит:</a:t>
            </a:r>
            <a:endParaRPr lang="ru-RU" sz="1875" b="1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171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9</a:t>
            </a:fld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85750" y="544475"/>
            <a:ext cx="8458200" cy="992579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pPr algn="just"/>
            <a:r>
              <a:rPr lang="ru-RU" sz="1200" dirty="0" smtClean="0"/>
              <a:t>В </a:t>
            </a:r>
            <a:r>
              <a:rPr lang="ru-RU" sz="1200" dirty="0"/>
              <a:t>случае, если педагог отсутствует на рабочем месте в связи с выполнением организационно-методической работы за пределами учреждения, это фиксируется в журнале учета разъездов или составляются листы выездной организационно-методической работы.</a:t>
            </a:r>
          </a:p>
          <a:p>
            <a:pPr algn="just"/>
            <a:r>
              <a:rPr lang="ru-RU" sz="1200" dirty="0" smtClean="0"/>
              <a:t>Записи </a:t>
            </a:r>
            <a:r>
              <a:rPr lang="ru-RU" sz="1200" dirty="0"/>
              <a:t>в листе учета выездной организационно-методической работы должны совпадать с аналогичными записями в журнале учета работы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43000" y="43383"/>
            <a:ext cx="7258050" cy="496290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2775" dirty="0"/>
              <a:t>Организационно-методическая работа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171450" y="2457453"/>
          <a:ext cx="8801100" cy="2103130"/>
        </p:xfrm>
        <a:graphic>
          <a:graphicData uri="http://schemas.openxmlformats.org/drawingml/2006/table">
            <a:tbl>
              <a:tblPr firstRow="1" firstCol="1" bandRow="1"/>
              <a:tblGrid>
                <a:gridCol w="7549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302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24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233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03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Дата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Организационно-методическая работа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Время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80808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Место проведения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09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11.04 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Встреча с художником-гримером, художником по костюмам спектакля «Аленький цветочек» в связи с введением в спектакль нового исполнителя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15.30-17.30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МХИ им. Сурикова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03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13.04 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Закупка костюмов для спектакля «Дом»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15.30-17.30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Магазин «Гришко»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3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15.04 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Просмотр видеоматериалов о творчестве О. Мандельштама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15.30-17.30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Ленинская библиотека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03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18.04 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Закупка налобных фонарей для спектакля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15.30</a:t>
                      </a: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.-17.30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Магазин «500 мелочей»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03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20.04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Посещение РАТИ (ГИТИС) 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13.30.-17.30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РАТИ (ГИТИС)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06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22.04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Работа с партитурой спектакля «Урок дочкам» для нового состава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15.30</a:t>
                      </a: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.-17.30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Студия «Мебиус»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71450" y="1460072"/>
            <a:ext cx="9081070" cy="1054135"/>
          </a:xfrm>
          <a:prstGeom prst="rect">
            <a:avLst/>
          </a:prstGeom>
        </p:spPr>
        <p:txBody>
          <a:bodyPr wrap="square" lIns="68579" tIns="34290" rIns="68579" bIns="34290">
            <a:spAutoFit/>
          </a:bodyPr>
          <a:lstStyle/>
          <a:p>
            <a:pPr algn="ctr"/>
            <a:r>
              <a:rPr lang="ru-RU" sz="1400" b="1" dirty="0"/>
              <a:t>Лист учета выездной организационно-методической работы</a:t>
            </a:r>
          </a:p>
          <a:p>
            <a:pPr algn="ctr"/>
            <a:r>
              <a:rPr lang="ru-RU" sz="1400" b="1" dirty="0"/>
              <a:t>Театральная студия «</a:t>
            </a:r>
            <a:r>
              <a:rPr lang="ru-RU" sz="1400" b="1" dirty="0" smtClean="0"/>
              <a:t>Солнышко»</a:t>
            </a:r>
            <a:r>
              <a:rPr lang="ru-RU" sz="1400" b="1" baseline="30000" dirty="0"/>
              <a:t>*</a:t>
            </a:r>
            <a:endParaRPr lang="ru-RU" sz="1400" b="1" dirty="0"/>
          </a:p>
          <a:p>
            <a:pPr algn="ctr"/>
            <a:r>
              <a:rPr lang="ru-RU" sz="1400" b="1" dirty="0"/>
              <a:t>Иванов И.И. (художественный</a:t>
            </a:r>
            <a:r>
              <a:rPr lang="ru-RU" sz="2000" b="1" dirty="0"/>
              <a:t> </a:t>
            </a:r>
            <a:r>
              <a:rPr lang="ru-RU" sz="1400" b="1" dirty="0"/>
              <a:t>руководитель, 1 ст.)</a:t>
            </a:r>
          </a:p>
          <a:p>
            <a:pPr algn="ctr"/>
            <a:r>
              <a:rPr lang="ru-RU" sz="1400" b="1" dirty="0"/>
              <a:t>апрель </a:t>
            </a:r>
            <a:r>
              <a:rPr lang="ru-RU" sz="1400" b="1" dirty="0" smtClean="0"/>
              <a:t>2018г., 14 часов</a:t>
            </a:r>
            <a:endParaRPr lang="ru-RU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72201" y="4797692"/>
            <a:ext cx="2199904" cy="346249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baseline="30000" dirty="0" smtClean="0"/>
              <a:t>* </a:t>
            </a:r>
            <a:r>
              <a:rPr lang="ru-RU" dirty="0" smtClean="0"/>
              <a:t> </a:t>
            </a:r>
            <a:r>
              <a:rPr lang="ru-RU" sz="900" dirty="0"/>
              <a:t>Практика Культурного центра ЗИЛ</a:t>
            </a:r>
            <a:endParaRPr lang="ru-RU" sz="900" baseline="30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71450" y="4696594"/>
            <a:ext cx="1943100" cy="253916"/>
          </a:xfrm>
          <a:prstGeom prst="rect">
            <a:avLst/>
          </a:prstGeom>
        </p:spPr>
        <p:txBody>
          <a:bodyPr wrap="square" lIns="68579" tIns="34290" rIns="68579" bIns="34290">
            <a:spAutoFit/>
          </a:bodyPr>
          <a:lstStyle/>
          <a:p>
            <a:r>
              <a:rPr lang="ru-RU" sz="1200" b="1" dirty="0"/>
              <a:t>Подпись сотрудника </a:t>
            </a:r>
            <a:r>
              <a:rPr lang="ru-RU" sz="1200" b="1" u="sng" dirty="0">
                <a:solidFill>
                  <a:schemeClr val="accent5">
                    <a:lumMod val="50000"/>
                  </a:schemeClr>
                </a:solidFill>
                <a:latin typeface="Mistral" panose="03090702030407020403" pitchFamily="66" charset="0"/>
              </a:rPr>
              <a:t>Ивано</a:t>
            </a:r>
            <a:r>
              <a:rPr lang="ru-RU" sz="1200" b="1" dirty="0">
                <a:solidFill>
                  <a:schemeClr val="accent5">
                    <a:lumMod val="50000"/>
                  </a:schemeClr>
                </a:solidFill>
                <a:latin typeface="Mistral" panose="03090702030407020403" pitchFamily="66" charset="0"/>
              </a:rPr>
              <a:t>в</a:t>
            </a:r>
          </a:p>
        </p:txBody>
      </p:sp>
    </p:spTree>
    <p:extLst>
      <p:ext uri="{BB962C8B-B14F-4D97-AF65-F5344CB8AC3E}">
        <p14:creationId xmlns:p14="http://schemas.microsoft.com/office/powerpoint/2010/main" val="312041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55417" y="-55418"/>
            <a:ext cx="909550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450"/>
              </a:spcBef>
            </a:pPr>
            <a:r>
              <a:rPr lang="ru-RU" sz="2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Нормативы по наполняемости культурно-досуговых формирований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/>
          </p:nvPr>
        </p:nvGraphicFramePr>
        <p:xfrm>
          <a:off x="976746" y="720434"/>
          <a:ext cx="7439891" cy="3925824"/>
        </p:xfrm>
        <a:graphic>
          <a:graphicData uri="http://schemas.openxmlformats.org/drawingml/2006/table">
            <a:tbl>
              <a:tblPr/>
              <a:tblGrid>
                <a:gridCol w="43027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37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49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Типы клубных формирований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Минимальное количество участников, человек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Исполнительские искусства, в т. ч.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6-18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45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хореография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12-18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45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бальный танец 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6-8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245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театр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12-18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245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хор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12-18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245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вокал/игра на музыкальных инструментах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8-12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245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оркестры/ансамбли народных инструментов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12-18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245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цирковое искусство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12-18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273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Изобразительное искусство и художественное творчество (ИЗО, фото, графика, декоративно-прикладные и т.п.)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8-12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2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Научно-техническое творчество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8-12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2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Спортивно-оздоровительные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12-18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2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Культурно-просветительские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12-18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51194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12713" y="150813"/>
          <a:ext cx="8780462" cy="4732339"/>
        </p:xfrm>
        <a:graphic>
          <a:graphicData uri="http://schemas.openxmlformats.org/drawingml/2006/table">
            <a:tbl>
              <a:tblPr/>
              <a:tblGrid>
                <a:gridCol w="21064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0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05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05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65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628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2628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298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должностей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детских культурно-массовых мероприятий в год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61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 15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16 - 25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26 - 50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51 - 75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76 - 100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 и выше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81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культорганизатор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0,25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2,0 + (0,5 - на каждые 25 мероприятий)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44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менеджер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0,25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2,0 + (0,5 - на каждые 25 мероприятий)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714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распорядитель танцевального вечера, ведущий дискотеки, руководитель музыкальной части дискотеки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0,25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2,0 + (0,5 - на каждые 25 мероприятий)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2981"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655" marR="4655" marT="465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655" marR="4655" marT="465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655" marR="4655" marT="465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655" marR="4655" marT="465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655" marR="4655" marT="465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655" marR="4655" marT="465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655" marR="4655" marT="465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44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должностей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культурно-массовых мероприятий общей направленности в год (фестивалей, смотров, конкурсов; иных культурно-массовых мероприятий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10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 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6-10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11-25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26 - 50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51 - 75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 и выше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909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режиссер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0,25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0,75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 + (0,25 - на каждые 5 мероприятий)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21933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режиссер массовых представлений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0,25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0,75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0,75 + (0,25 - на каждые 5 мероприятий)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21933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методист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0,25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0,75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1,25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1,25 + (0,25 - на каждые 5 мероприятий)</a:t>
                      </a:r>
                    </a:p>
                  </a:txBody>
                  <a:tcPr marL="4655" marR="4655" marT="46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2347705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C00000"/>
                </a:solidFill>
              </a:rPr>
              <a:t>Количество часов на 1 мероприятие – 75 -</a:t>
            </a:r>
            <a:r>
              <a:rPr lang="ru-RU" sz="1600" dirty="0" smtClean="0">
                <a:solidFill>
                  <a:srgbClr val="C00000"/>
                </a:solidFill>
              </a:rPr>
              <a:t>40 (1 или 2 мероприятие в неделю, от 48 мероприятий в год)</a:t>
            </a:r>
            <a:endParaRPr lang="ru-RU" sz="1600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" y="4804946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C00000"/>
                </a:solidFill>
              </a:rPr>
              <a:t>Количество часов на 1 мероприятие – </a:t>
            </a:r>
            <a:r>
              <a:rPr lang="ru-RU" sz="1600" dirty="0" smtClean="0">
                <a:solidFill>
                  <a:srgbClr val="C00000"/>
                </a:solidFill>
              </a:rPr>
              <a:t>40 - 26 (2 или 3 мероприятие в неделю, от 96 мероприятий в год</a:t>
            </a:r>
            <a:endParaRPr lang="ru-RU" sz="1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879378"/>
              </p:ext>
            </p:extLst>
          </p:nvPr>
        </p:nvGraphicFramePr>
        <p:xfrm>
          <a:off x="107504" y="267494"/>
          <a:ext cx="8959851" cy="4170370"/>
        </p:xfrm>
        <a:graphic>
          <a:graphicData uri="http://schemas.openxmlformats.org/drawingml/2006/table">
            <a:tbl>
              <a:tblPr/>
              <a:tblGrid>
                <a:gridCol w="2261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0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3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9717">
                  <a:extLst>
                    <a:ext uri="{9D8B030D-6E8A-4147-A177-3AD203B41FA5}">
                      <a16:colId xmlns:a16="http://schemas.microsoft.com/office/drawing/2014/main" val="2571118303"/>
                    </a:ext>
                  </a:extLst>
                </a:gridCol>
                <a:gridCol w="470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53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90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2722">
                  <a:extLst>
                    <a:ext uri="{9D8B030D-6E8A-4147-A177-3AD203B41FA5}">
                      <a16:colId xmlns:a16="http://schemas.microsoft.com/office/drawing/2014/main" val="2547370688"/>
                    </a:ext>
                  </a:extLst>
                </a:gridCol>
                <a:gridCol w="49035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904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9064">
                  <a:extLst>
                    <a:ext uri="{9D8B030D-6E8A-4147-A177-3AD203B41FA5}">
                      <a16:colId xmlns:a16="http://schemas.microsoft.com/office/drawing/2014/main" val="592741564"/>
                    </a:ext>
                  </a:extLst>
                </a:gridCol>
                <a:gridCol w="6125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56964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7043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806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должностей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культурно-массовых мероприятий общей направленности в год (фестивалей, смотров, конкурсов; иных культурно-массовых мероприятий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4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 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6-10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11-25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26 - 50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51 - 75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 и выше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556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режиссер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0,25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0,75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 + (0,25 - на каждые 5 мероприятий)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437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режиссер массовых представлений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0,25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0,75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0,75 + (0,25 - на каждые 5 мероприятий)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8835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методист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0,25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0,75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1,25 + (0,25 - на каждые 5 мероприятий)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7418">
                <a:tc>
                  <a:txBody>
                    <a:bodyPr/>
                    <a:lstStyle/>
                    <a:p>
                      <a:pPr algn="just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ru-RU"/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ru-RU"/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ru-RU"/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043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должностей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Площадь зданий и сооружений, в м</a:t>
                      </a:r>
                      <a:r>
                        <a:rPr lang="ru-RU" sz="1400" b="1" i="0" u="none" strike="noStrike" baseline="30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76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 1000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от 1000 - 2000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от 2000 - 4000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4001 и выше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80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Администратор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 на смену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2,0 на смену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2,0 + (1,0 - на каждые 2000) на смену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0437">
                <a:tc gridSpan="13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Нормы численности работников,  -информационным и методическим обеспечением</a:t>
                      </a:r>
                    </a:p>
                  </a:txBody>
                  <a:tcPr marL="2811" marR="2811" marT="2811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043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должностей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культурно-массовых мероприятий в год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5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 10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11-20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21 - 30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31 - 40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41 - 50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 и выше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669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редактор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0,25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0,75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1,25 + (0,25 - на каждые 10 мероприятий)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453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методист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0,25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0,75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1,25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1,25 + (0,25 - на каждые 10 мероприятий)</a:t>
                      </a: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811" marR="2811" marT="281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8585138"/>
              </p:ext>
            </p:extLst>
          </p:nvPr>
        </p:nvGraphicFramePr>
        <p:xfrm>
          <a:off x="179510" y="51474"/>
          <a:ext cx="8856985" cy="3263343"/>
        </p:xfrm>
        <a:graphic>
          <a:graphicData uri="http://schemas.openxmlformats.org/drawingml/2006/table">
            <a:tbl>
              <a:tblPr/>
              <a:tblGrid>
                <a:gridCol w="1683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43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91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123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051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918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9279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599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2165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2877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8951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8951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173854"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Структурное подразделение</a:t>
                      </a:r>
                    </a:p>
                  </a:txBody>
                  <a:tcPr marL="7283" marR="7283" marT="728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М-мероприятий П-посетителей</a:t>
                      </a:r>
                    </a:p>
                  </a:txBody>
                  <a:tcPr marL="7283" marR="7283" marT="7283" marB="0" vert="vert27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ГОД 2018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2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Культурно-массовые (иные</a:t>
                      </a:r>
                      <a:b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</a:b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зрелищные)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283" marR="7283" marT="7283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Мастер-классы</a:t>
                      </a:r>
                    </a:p>
                  </a:txBody>
                  <a:tcPr marL="7283" marR="7283" marT="7283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Публичные лекции</a:t>
                      </a:r>
                    </a:p>
                  </a:txBody>
                  <a:tcPr marL="7283" marR="7283" marT="7283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Творческие (фестиваль, выставка, конкурс, смотр)</a:t>
                      </a:r>
                    </a:p>
                  </a:txBody>
                  <a:tcPr marL="7283" marR="7283" marT="7283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Всего за год</a:t>
                      </a:r>
                    </a:p>
                  </a:txBody>
                  <a:tcPr marL="7283" marR="7283" marT="7283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</a:t>
                      </a:r>
                    </a:p>
                  </a:txBody>
                  <a:tcPr marL="7283" marR="7283" marT="7283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сотрудников</a:t>
                      </a:r>
                    </a:p>
                  </a:txBody>
                  <a:tcPr marL="7283" marR="7283" marT="7283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проектов/ посетителей на 1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сотрудника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283" marR="7283" marT="7283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 посетителей на 1 мероприятие</a:t>
                      </a:r>
                    </a:p>
                  </a:txBody>
                  <a:tcPr marL="7283" marR="7283" marT="7283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Справочно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: Норматив</a:t>
                      </a:r>
                    </a:p>
                  </a:txBody>
                  <a:tcPr marL="7283" marR="7283" marT="7283" marB="0" vert="vert27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Справочно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: Отклонение от норматива</a:t>
                      </a:r>
                    </a:p>
                  </a:txBody>
                  <a:tcPr marL="7283" marR="7283" marT="7283" marB="0" vert="vert27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391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Центр творческого развития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135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189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21%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27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187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186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0,5%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38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24300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920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760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9360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35340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33%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5049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38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Лекторий+Библиотека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283" marR="7283" marT="7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114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232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514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58%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43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76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74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3,4%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38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11200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4560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17400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6160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39320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37%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3277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38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Дом танца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51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51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125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14%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4,50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172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179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-4,1%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38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9260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2040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9680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21460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20%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4769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38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Сектор проектной деятельности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56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6%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179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0,6%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38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3600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760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440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5280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10080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9%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5040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3854"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ВСЕГО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346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207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274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57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884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25,5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35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-7,6%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3854"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48360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8280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19080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30480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106200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4165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98339"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Среднее количество посетителей на мероприятие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535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120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Есть возможность увеличить количество обслуживаемых посетителей на 2019 год на 7,6%</a:t>
                      </a:r>
                    </a:p>
                  </a:txBody>
                  <a:tcPr marL="7283" marR="7283" marT="728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2449153"/>
              </p:ext>
            </p:extLst>
          </p:nvPr>
        </p:nvGraphicFramePr>
        <p:xfrm>
          <a:off x="179510" y="3386167"/>
          <a:ext cx="8856985" cy="1727042"/>
        </p:xfrm>
        <a:graphic>
          <a:graphicData uri="http://schemas.openxmlformats.org/drawingml/2006/table">
            <a:tbl>
              <a:tblPr/>
              <a:tblGrid>
                <a:gridCol w="16835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8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4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4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889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889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8893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8893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8893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8893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9723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9723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9723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9723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9723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9723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9723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97232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97232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97232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388930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  <a:gridCol w="388930">
                  <a:extLst>
                    <a:ext uri="{9D8B030D-6E8A-4147-A177-3AD203B41FA5}">
                      <a16:colId xmlns:a16="http://schemas.microsoft.com/office/drawing/2014/main" val="20022"/>
                    </a:ext>
                  </a:extLst>
                </a:gridCol>
                <a:gridCol w="388930">
                  <a:extLst>
                    <a:ext uri="{9D8B030D-6E8A-4147-A177-3AD203B41FA5}">
                      <a16:colId xmlns:a16="http://schemas.microsoft.com/office/drawing/2014/main" val="20023"/>
                    </a:ext>
                  </a:extLst>
                </a:gridCol>
                <a:gridCol w="388930">
                  <a:extLst>
                    <a:ext uri="{9D8B030D-6E8A-4147-A177-3AD203B41FA5}">
                      <a16:colId xmlns:a16="http://schemas.microsoft.com/office/drawing/2014/main" val="20024"/>
                    </a:ext>
                  </a:extLst>
                </a:gridCol>
                <a:gridCol w="388930">
                  <a:extLst>
                    <a:ext uri="{9D8B030D-6E8A-4147-A177-3AD203B41FA5}">
                      <a16:colId xmlns:a16="http://schemas.microsoft.com/office/drawing/2014/main" val="20025"/>
                    </a:ext>
                  </a:extLst>
                </a:gridCol>
                <a:gridCol w="94286">
                  <a:extLst>
                    <a:ext uri="{9D8B030D-6E8A-4147-A177-3AD203B41FA5}">
                      <a16:colId xmlns:a16="http://schemas.microsoft.com/office/drawing/2014/main" val="20026"/>
                    </a:ext>
                  </a:extLst>
                </a:gridCol>
                <a:gridCol w="94286">
                  <a:extLst>
                    <a:ext uri="{9D8B030D-6E8A-4147-A177-3AD203B41FA5}">
                      <a16:colId xmlns:a16="http://schemas.microsoft.com/office/drawing/2014/main" val="20027"/>
                    </a:ext>
                  </a:extLst>
                </a:gridCol>
                <a:gridCol w="94286">
                  <a:extLst>
                    <a:ext uri="{9D8B030D-6E8A-4147-A177-3AD203B41FA5}">
                      <a16:colId xmlns:a16="http://schemas.microsoft.com/office/drawing/2014/main" val="20028"/>
                    </a:ext>
                  </a:extLst>
                </a:gridCol>
                <a:gridCol w="94286">
                  <a:extLst>
                    <a:ext uri="{9D8B030D-6E8A-4147-A177-3AD203B41FA5}">
                      <a16:colId xmlns:a16="http://schemas.microsoft.com/office/drawing/2014/main" val="20029"/>
                    </a:ext>
                  </a:extLst>
                </a:gridCol>
                <a:gridCol w="388930">
                  <a:extLst>
                    <a:ext uri="{9D8B030D-6E8A-4147-A177-3AD203B41FA5}">
                      <a16:colId xmlns:a16="http://schemas.microsoft.com/office/drawing/2014/main" val="20030"/>
                    </a:ext>
                  </a:extLst>
                </a:gridCol>
                <a:gridCol w="388930">
                  <a:extLst>
                    <a:ext uri="{9D8B030D-6E8A-4147-A177-3AD203B41FA5}">
                      <a16:colId xmlns:a16="http://schemas.microsoft.com/office/drawing/2014/main" val="20031"/>
                    </a:ext>
                  </a:extLst>
                </a:gridCol>
              </a:tblGrid>
              <a:tr h="207299"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Фактор дисконтирования, %/чел.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3%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0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241" marR="8241" marT="824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48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мероприятий на 1 менеджера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24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27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29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41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42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43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44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49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126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"+/-" от минимального значения по нормативы МК РФ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-5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-1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#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#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#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#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#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16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17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18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19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24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D69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37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700" b="1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Фактор дисконтирования %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1,00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0,88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0,85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 dirty="0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0,82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0,79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0,76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0,73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#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#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#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#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#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#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#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#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#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#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0,40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0,37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0,34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0,31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0,29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0,14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700" b="0" i="0" u="none" strike="noStrike">
                          <a:solidFill>
                            <a:srgbClr val="2B2222"/>
                          </a:solidFill>
                          <a:effectLst/>
                          <a:latin typeface="Times New Roman"/>
                        </a:rPr>
                        <a:t>0,11</a:t>
                      </a:r>
                    </a:p>
                  </a:txBody>
                  <a:tcPr marL="8241" marR="8241" marT="82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D4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9843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Масштаб (кол-во человек на мероприятии)</a:t>
                      </a:r>
                    </a:p>
                  </a:txBody>
                  <a:tcPr marL="8241" marR="8241" marT="824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235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207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193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186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179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172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95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88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81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74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67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9843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посетителей на 1 менеджера/год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4700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4968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5000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5018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5022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5012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4988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3800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3608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3402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3182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2948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1568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1250</a:t>
                      </a:r>
                    </a:p>
                  </a:txBody>
                  <a:tcPr marL="8241" marR="8241" marT="824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Выноска 1 1"/>
          <p:cNvSpPr/>
          <p:nvPr/>
        </p:nvSpPr>
        <p:spPr>
          <a:xfrm>
            <a:off x="5076056" y="3360407"/>
            <a:ext cx="3960439" cy="363471"/>
          </a:xfrm>
          <a:prstGeom prst="borderCallout1">
            <a:avLst>
              <a:gd name="adj1" fmla="val 18750"/>
              <a:gd name="adj2" fmla="val -8333"/>
              <a:gd name="adj3" fmla="val -165588"/>
              <a:gd name="adj4" fmla="val -8239"/>
            </a:avLst>
          </a:prstGeom>
          <a:solidFill>
            <a:schemeClr val="bg1"/>
          </a:solidFill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bIns="180000" rtlCol="0" anchor="ctr"/>
          <a:lstStyle/>
          <a:p>
            <a:pPr algn="ctr"/>
            <a:r>
              <a:rPr lang="ru-RU" sz="1200" dirty="0" smtClean="0">
                <a:solidFill>
                  <a:srgbClr val="FF0000"/>
                </a:solidFill>
              </a:rPr>
              <a:t>В расчет не входят руководители подразделений</a:t>
            </a:r>
            <a:endParaRPr lang="ru-RU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717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46075" y="152400"/>
          <a:ext cx="8577262" cy="3873502"/>
        </p:xfrm>
        <a:graphic>
          <a:graphicData uri="http://schemas.openxmlformats.org/drawingml/2006/table">
            <a:tbl>
              <a:tblPr/>
              <a:tblGrid>
                <a:gridCol w="21654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9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99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99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811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40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2404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3257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должностей и профессий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залов, классов, репетиционных помещений, сценических площадок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73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 2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3-4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5-6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7-8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9-10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 и выше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7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87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Звукооператор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2,5 + (0,5 - на каждые 3 зала)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5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Звукорежиссер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0,25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1,5 + (0,25 - на каждые 3 зала)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5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Машинист сцены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0,25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1,5 + (0,25 - на каждые 3 зала)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5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Монтировщик сцены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0,25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1,5 + (0,25 - на каждые 3 зала)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25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Осветитель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0,25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1,25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1,5 + (0,25 - на каждые 3 зала)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87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Художник по свету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2,5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2,5 + (0,5 - на каждые 3 зала)</a:t>
                      </a:r>
                    </a:p>
                  </a:txBody>
                  <a:tcPr marL="5716" marR="5716" marT="57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0494" name="Прямоугольник 3"/>
          <p:cNvSpPr>
            <a:spLocks noChangeArrowheads="1"/>
          </p:cNvSpPr>
          <p:nvPr/>
        </p:nvSpPr>
        <p:spPr bwMode="auto">
          <a:xfrm>
            <a:off x="35495" y="4155926"/>
            <a:ext cx="8887842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3429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Примечание: должности вводятся при наличии в государственном задании не менее 30 культурно-массовых мероприятий в </a:t>
            </a:r>
            <a:r>
              <a:rPr lang="ru-RU" alt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год. К </a:t>
            </a:r>
            <a:r>
              <a:rPr lang="ru-RU" alt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норме численности применяется </a:t>
            </a:r>
            <a:r>
              <a:rPr lang="ru-RU" altLang="ru-RU" sz="1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 корректировки 1,5 </a:t>
            </a:r>
            <a:r>
              <a:rPr lang="ru-RU" alt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количестве проводимых культурно-массовых мероприятий в год более 100.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передвижной сценической площадки вводятся 1,0 штатная единица монтировщика сцены, по 0,5 штатной единицы звукооператора и осветителя на 1 передвижную сценическую площадку</a:t>
            </a:r>
            <a:endParaRPr lang="ru-RU" alt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3085329"/>
              </p:ext>
            </p:extLst>
          </p:nvPr>
        </p:nvGraphicFramePr>
        <p:xfrm>
          <a:off x="250825" y="195263"/>
          <a:ext cx="8569325" cy="4605963"/>
        </p:xfrm>
        <a:graphic>
          <a:graphicData uri="http://schemas.openxmlformats.org/drawingml/2006/table">
            <a:tbl>
              <a:tblPr/>
              <a:tblGrid>
                <a:gridCol w="41778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14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25943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Нормы численности заведующих (руководителей) филиалом, структурным подразделением (автоклубом, отделом, сектором, мастерской)</a:t>
                      </a:r>
                    </a:p>
                    <a:p>
                      <a:pPr algn="ctr" fontAlgn="ctr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6" marR="2946" marT="29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669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должностей</a:t>
                      </a:r>
                    </a:p>
                  </a:txBody>
                  <a:tcPr marL="2946" marR="2946" marT="29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Норма численности, в штатных единицах</a:t>
                      </a:r>
                    </a:p>
                  </a:txBody>
                  <a:tcPr marL="2946" marR="2946" marT="29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3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2946" marR="2946" marT="29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2946" marR="2946" marT="29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019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Заведующий (руководитель) филиалом (обособленным подразделением)</a:t>
                      </a:r>
                    </a:p>
                  </a:txBody>
                  <a:tcPr marL="2946" marR="2946" marT="29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 на филиал (обособленное подразделение)</a:t>
                      </a:r>
                    </a:p>
                  </a:txBody>
                  <a:tcPr marL="2946" marR="2946" marT="29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142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Заведующий (руководитель) структурным подразделением (отделом, сектором, мастерской)</a:t>
                      </a:r>
                    </a:p>
                  </a:txBody>
                  <a:tcPr marL="2946" marR="2946" marT="29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 на отдел (отдел создается при численности основного персонала по направлению деятельности 5,0 и более штатных единиц); </a:t>
                      </a:r>
                    </a:p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0,25 на сектор, мастерскую (рекомендуется устанавливать по совмещению)</a:t>
                      </a:r>
                    </a:p>
                  </a:txBody>
                  <a:tcPr marL="2946" marR="2946" marT="29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4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Заведующий (руководитель) автоклубом</a:t>
                      </a:r>
                    </a:p>
                  </a:txBody>
                  <a:tcPr marL="2946" marR="2946" marT="29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 на автоклуб</a:t>
                      </a:r>
                    </a:p>
                  </a:txBody>
                  <a:tcPr marL="2946" marR="2946" marT="29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91903"/>
              </p:ext>
            </p:extLst>
          </p:nvPr>
        </p:nvGraphicFramePr>
        <p:xfrm>
          <a:off x="107504" y="771550"/>
          <a:ext cx="8784974" cy="3375910"/>
        </p:xfrm>
        <a:graphic>
          <a:graphicData uri="http://schemas.openxmlformats.org/drawingml/2006/table">
            <a:tbl>
              <a:tblPr/>
              <a:tblGrid>
                <a:gridCol w="456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641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92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50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32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N п/п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Наименование процесса, операции. Состав работы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Единица измерения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Норма времени, мин.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Подготовка массовых мероприятий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77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Определение темы,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аудитории,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составление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плана,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вопросов для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обсуждения,</a:t>
                      </a:r>
                      <a:r>
                        <a:rPr lang="ru-RU" sz="1200" baseline="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приглашение консультантов, лекторов; подборка документов по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теме,</a:t>
                      </a:r>
                      <a:r>
                        <a:rPr lang="ru-RU" sz="1200" baseline="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организация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выставки литературы,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альбомов,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оповещение читателей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(подготовка</a:t>
                      </a:r>
                      <a:r>
                        <a:rPr lang="ru-RU" sz="1200" baseline="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афиш, публикаций, пригласительных)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подготовка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помещения,</a:t>
                      </a:r>
                      <a:r>
                        <a:rPr lang="ru-RU" sz="1200" baseline="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проведение мероприятия, подготовка отчета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одно мероприятие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читательская конференция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4900,0/81,7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51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литературно-художественный вечер, вечер отраслевой книги, диспут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3340,0/55,7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вечер вопросов и ответов, устный журнал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2600,0/43,3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клуб по интересам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2600,0/43,3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детский утренник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3900,0/65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викторина, конкурс, игра-путешествие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3900,0/65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654425" y="12001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1.7. Массовая работа</a:t>
            </a:r>
            <a:endParaRPr kumimoji="0" lang="ru-RU" altLang="ru-RU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23478"/>
            <a:ext cx="87849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ТИПОВЫЕ ОТРАСЛЕВЫЕ НОРМЫ ТРУДА </a:t>
            </a: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РАБОТЫ, ВЫПОЛНЯЕМЫЕ В </a:t>
            </a:r>
            <a:r>
              <a:rPr lang="ru-RU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БИБЛИОТЕКАХ</a:t>
            </a:r>
            <a:endParaRPr lang="ru-RU" sz="1400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7504" y="4371950"/>
            <a:ext cx="878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Культорганизатор</a:t>
            </a:r>
            <a:r>
              <a:rPr lang="ru-RU" dirty="0" smtClean="0"/>
              <a:t>: Клубы -26-50 мероприятий, Библиотеки – до 30 (1950/65)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78665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347864" y="51470"/>
            <a:ext cx="3384375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1.7. Массовая </a:t>
            </a: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работа</a:t>
            </a:r>
            <a:endParaRPr kumimoji="0" lang="ru-RU" alt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76524"/>
              </p:ext>
            </p:extLst>
          </p:nvPr>
        </p:nvGraphicFramePr>
        <p:xfrm>
          <a:off x="35496" y="509209"/>
          <a:ext cx="8784974" cy="3888341"/>
        </p:xfrm>
        <a:graphic>
          <a:graphicData uri="http://schemas.openxmlformats.org/drawingml/2006/table">
            <a:tbl>
              <a:tblPr/>
              <a:tblGrid>
                <a:gridCol w="456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59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50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7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Организация книжных выставок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73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Составление плана организации и проведения выставки; выявление и отбор документов; подготовка сопроводительной документации к выставке; создание художественного проекта; монтаж выставки; организация информационно-рекламной работы по популяризации выставки; подведение итогов работы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51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Тематические выставки 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обще-библиотечного 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масштаба, организуемые на фондах библиотеки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одна выставка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экспонатов: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1 - 50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560,0/9,3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51 - 100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1120,0/18,7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101 - 200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2240,0/37,3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51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Выставки по определенной отрасли знаний или теме, организуемые: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на фонде библиотеки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одна выставка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экспонатов: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1 - 50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310,0/5,2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51 - 100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940,0/17,7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9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101 - 200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1920,0/32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1857" marR="11857" marT="19507" marB="1950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347864" y="458797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60-120 выставок в год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05909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347864" y="51470"/>
            <a:ext cx="3384375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1.7. Массовая работа</a:t>
            </a:r>
            <a:endParaRPr kumimoji="0" lang="ru-RU" alt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8944951"/>
              </p:ext>
            </p:extLst>
          </p:nvPr>
        </p:nvGraphicFramePr>
        <p:xfrm>
          <a:off x="179512" y="411510"/>
          <a:ext cx="8640960" cy="4174812"/>
        </p:xfrm>
        <a:graphic>
          <a:graphicData uri="http://schemas.openxmlformats.org/drawingml/2006/table">
            <a:tbl>
              <a:tblPr/>
              <a:tblGrid>
                <a:gridCol w="4490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6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0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46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4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Выставки на полках стеллажей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одна выставка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мин/часы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экспонатов: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4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1 - 5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25,0/0,4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6 - 10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44,0/0,7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4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Выставки новых поступлений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одна выставка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4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Количество экспонатов: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4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1 - 25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40,0/0,67</a:t>
                      </a:r>
                      <a:r>
                        <a:rPr lang="ru-RU" sz="1200" baseline="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4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22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26 - 50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72,0/1,2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4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23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51 - 100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160,0/2,67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14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Реклама библиотеки; работа по привлечению читателей: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мин/часы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06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24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подготовка рекламного сообщения в печать, по радио, телевидению о работе библиотеки, особенностях функционирования различных подразделений, номенклатуре услуг, предоставляемых библиотекой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одна публикация, одно сообщение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420,0/7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33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подготовка плаката о деятельности библиотеки (выбор темы, определение содержания и формы, сдача в печать)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один плакат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210,0/3,5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33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26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организация экскурсии; прием и оформление заявки, уточнение темы экскурсий и состава экскурсантов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одна экскурсия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52,0/0,87 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78057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347864" y="51470"/>
            <a:ext cx="3384375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1.7. Массовая работа</a:t>
            </a:r>
            <a:endParaRPr kumimoji="0" lang="ru-RU" alt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6368335"/>
              </p:ext>
            </p:extLst>
          </p:nvPr>
        </p:nvGraphicFramePr>
        <p:xfrm>
          <a:off x="179512" y="411510"/>
          <a:ext cx="8640960" cy="3405528"/>
        </p:xfrm>
        <a:graphic>
          <a:graphicData uri="http://schemas.openxmlformats.org/drawingml/2006/table">
            <a:tbl>
              <a:tblPr/>
              <a:tblGrid>
                <a:gridCol w="4490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6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0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46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33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Выявление потенциальных потребителей библиотечно-информационных услуг библиотеки: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27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просмотр прессы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один документ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6,8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4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28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просмотр и анализ документов конкурирующих фирм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один документ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29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ведение картотеки потребительского рынка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одна карточка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1,3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33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30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встречи с руководителями фирм, организаций, предприятий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одно мероприятие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210,0 (3,5 ч)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33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31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сбор и подготовка материалов для информационных буклетов (общих, по отдельному проекту)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один буклет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7680,0 (128 ч, 15 раб дней)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47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32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разработка дизайна и макета информационных буклетов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один буклет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14400,0 (240 ч, 30 дней)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33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33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обеспечение контроля качества готовых информационных буклетов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один буклет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20,0 (0,3 ч)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33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34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подбор сувенирной продукции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одно мероприятие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1440,0 (24 ч, 3 дня)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33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35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подготовка раздаточных материалов мероприятия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одно мероприятие</a:t>
                      </a: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480,0</a:t>
                      </a:r>
                      <a:r>
                        <a:rPr lang="ru-RU" sz="1200" baseline="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(6 ч.)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14015" marR="14015" marT="23058" marB="2305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06561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Заголовок 1"/>
          <p:cNvSpPr>
            <a:spLocks noGrp="1"/>
          </p:cNvSpPr>
          <p:nvPr>
            <p:ph type="title"/>
          </p:nvPr>
        </p:nvSpPr>
        <p:spPr>
          <a:xfrm>
            <a:off x="395288" y="47625"/>
            <a:ext cx="8253412" cy="679450"/>
          </a:xfrm>
        </p:spPr>
        <p:txBody>
          <a:bodyPr/>
          <a:lstStyle/>
          <a:p>
            <a:pPr eaLnBrk="1" hangingPunct="1"/>
            <a:r>
              <a:rPr lang="ru-RU" altLang="ru-RU" sz="12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от 30 декабря 2014 г. N 2478 ОБ УТВЕРЖДЕНИИ ТИПОВЫХ ОТРАСЛЕВЫХ НОРМ ТРУДА НА РАБОТЫ, ВЫПОЛНЯЕМЫЕ В ЗООПАРКАХ, ФИЛЬМОФОНДАХ, МУЗЕЯХ И ДРУГИХ ОРГАНИЗАЦИЯХ МУЗЕЙНОГО ТИПА</a:t>
            </a:r>
          </a:p>
        </p:txBody>
      </p:sp>
      <p:sp>
        <p:nvSpPr>
          <p:cNvPr id="62467" name="Прямоугольник 3"/>
          <p:cNvSpPr>
            <a:spLocks noChangeArrowheads="1"/>
          </p:cNvSpPr>
          <p:nvPr/>
        </p:nvSpPr>
        <p:spPr bwMode="auto">
          <a:xfrm>
            <a:off x="755650" y="554038"/>
            <a:ext cx="7480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/>
              <a:t>1. Типовые отраслевые нормы труда на научно-просветительские работы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39617"/>
              </p:ext>
            </p:extLst>
          </p:nvPr>
        </p:nvGraphicFramePr>
        <p:xfrm>
          <a:off x="212724" y="1058863"/>
          <a:ext cx="8751763" cy="3904691"/>
        </p:xfrm>
        <a:graphic>
          <a:graphicData uri="http://schemas.openxmlformats.org/drawingml/2006/table">
            <a:tbl>
              <a:tblPr/>
              <a:tblGrid>
                <a:gridCol w="3438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548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89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41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875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 п/п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работы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Норма в часах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7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Подготовка обзорной экскурсии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экскурсия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80,0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7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Подготовка тематической экскурсии по экспозиции или выставке (1,5 часа)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экскурсия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160,0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07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Переработка обзорной и тематической экскурсии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экскурсия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24,0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07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лекции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 п. л.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160,0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07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Переработка лекции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 п. л.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24,0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07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Подготовка программы и концепции проведения занятий со школьниками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занятие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16,0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30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сценариев массовых мероприятий, тематических вечеров, дней открытых дверей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 п. л.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80,0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07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Подготовка к занятиям руководителя студии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тема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16,0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07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Ведение студии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занятие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6,0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35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Подготовка информационных комплектов материалов (радио, телевидение, газеты)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комплект материалов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затраченному времени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4296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Организационно-массовая работа (организация лекций, экскурсий, семинарских занятий, студий)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экскурсия, лекция, занятие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затраченному времени</a:t>
                      </a:r>
                    </a:p>
                  </a:txBody>
                  <a:tcPr marL="11531" marR="11531" marT="18971" marB="1897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Заголовок 1"/>
          <p:cNvSpPr>
            <a:spLocks noGrp="1"/>
          </p:cNvSpPr>
          <p:nvPr>
            <p:ph type="title"/>
          </p:nvPr>
        </p:nvSpPr>
        <p:spPr>
          <a:xfrm>
            <a:off x="468313" y="26988"/>
            <a:ext cx="8251825" cy="679450"/>
          </a:xfrm>
        </p:spPr>
        <p:txBody>
          <a:bodyPr/>
          <a:lstStyle/>
          <a:p>
            <a:pPr eaLnBrk="1" hangingPunct="1"/>
            <a:r>
              <a:rPr lang="ru-RU" altLang="ru-RU" sz="12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от 30 декабря 2014 г. N 2478 ОБ УТВЕРЖДЕНИИ ТИПОВЫХ ОТРАСЛЕВЫХ НОРМ ТРУДА НА РАБОТЫ, ВЫПОЛНЯЕМЫЕ В ЗООПАРКАХ, ФИЛЬМОФОНДАХ, МУЗЕЯХ И ДРУГИХ ОРГАНИЗАЦИЯХ МУЗЕЙНОГО ТИПА</a:t>
            </a:r>
          </a:p>
        </p:txBody>
      </p:sp>
      <p:sp>
        <p:nvSpPr>
          <p:cNvPr id="63491" name="Прямоугольник 3"/>
          <p:cNvSpPr>
            <a:spLocks noChangeArrowheads="1"/>
          </p:cNvSpPr>
          <p:nvPr/>
        </p:nvSpPr>
        <p:spPr bwMode="auto">
          <a:xfrm>
            <a:off x="323850" y="555625"/>
            <a:ext cx="8569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1. Типовые отраслевые нормы труда на работы по научному учету и хранению экспонатов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7190017"/>
              </p:ext>
            </p:extLst>
          </p:nvPr>
        </p:nvGraphicFramePr>
        <p:xfrm>
          <a:off x="107504" y="842963"/>
          <a:ext cx="8928992" cy="4689960"/>
        </p:xfrm>
        <a:graphic>
          <a:graphicData uri="http://schemas.openxmlformats.org/drawingml/2006/table">
            <a:tbl>
              <a:tblPr/>
              <a:tblGrid>
                <a:gridCol w="3508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532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517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31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665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18970" marB="1897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работы</a:t>
                      </a:r>
                    </a:p>
                  </a:txBody>
                  <a:tcPr marL="11531" marR="11531" marT="18970" marB="1897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Объем</a:t>
                      </a:r>
                    </a:p>
                  </a:txBody>
                  <a:tcPr marL="11531" marR="11531" marT="18970" marB="1897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Норма времени, в часах</a:t>
                      </a:r>
                    </a:p>
                  </a:txBody>
                  <a:tcPr marL="11531" marR="11531" marT="18970" marB="1897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4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экспертизы, ограниченной визуальным осмотром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 произведений (пр.) типовых, 10 редких и уникальных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24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Составление учетных карточек (карт.)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 карт.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24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Прием или выдача произведений на временное хранение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 пр.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30,0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4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Внесение записей в инвентарную книгу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 пр.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67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Оформление дел по учету экспонатов для сдачи в архив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дело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 затраченному времени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24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Фотографирование и рентгенирование экспонатов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 пр.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2413"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Улучшение условий хранения, перемещения произведений (проветривание, обеспыливание):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9528" marR="29528" marT="48578" marB="4857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9528" marR="29528" marT="48578" marB="48578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24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ИЗО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 пр.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24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ДПИ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 пр.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24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графика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 папок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</a:p>
                  </a:txBody>
                  <a:tcPr marL="29528" marR="29528" marT="48578" marB="4857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3908568"/>
              </p:ext>
            </p:extLst>
          </p:nvPr>
        </p:nvGraphicFramePr>
        <p:xfrm>
          <a:off x="107504" y="843558"/>
          <a:ext cx="8823201" cy="4024000"/>
        </p:xfrm>
        <a:graphic>
          <a:graphicData uri="http://schemas.openxmlformats.org/drawingml/2006/table">
            <a:tbl>
              <a:tblPr/>
              <a:tblGrid>
                <a:gridCol w="476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40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50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50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30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4005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Статья 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Сумма, руб./мес. на 1 специалиста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от СС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от стоимости 1 чел./мес.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827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Зарплата основных специалистов (ФОТ) Мосгорстат http://moscow.gks.ru. Взята средняя заработная плата по городу Москве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72 515,00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61,12%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58,21%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36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Страховые взносы в ПФ, ФМС, ФСС (30,2% )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21899,53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18,46%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17,58%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32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Накладные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расходы (приложение см.)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24220,00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20,42%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19,44%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668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 расходы  (себестоимость (СС))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118 634,53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100%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95,24%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336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Прибыль/плановые накопления  (5% на итого расходы)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5931,73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5%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4,76%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668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Стоимость 1 человеко-месяца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124 566,26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105%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100,00%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8836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Стоимость 1 человеко-дня (20,58 рабочих дней по производственному календарю)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6 051,81   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12103,62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Ввыходные и праздники 2-й тариф (ст. 54 ТК РФ)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668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Стоимость 1 человеко-часа.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756,48   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1 512,95   </a:t>
                      </a:r>
                    </a:p>
                  </a:txBody>
                  <a:tcPr marL="7144" marR="7144" marT="71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502880" y="195486"/>
            <a:ext cx="4032448" cy="40011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Расчет НМЦД</a:t>
            </a:r>
            <a:endParaRPr lang="ru-RU" sz="2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669033"/>
              </p:ext>
            </p:extLst>
          </p:nvPr>
        </p:nvGraphicFramePr>
        <p:xfrm>
          <a:off x="179513" y="267494"/>
          <a:ext cx="8788276" cy="4772866"/>
        </p:xfrm>
        <a:graphic>
          <a:graphicData uri="http://schemas.openxmlformats.org/drawingml/2006/table">
            <a:tbl>
              <a:tblPr/>
              <a:tblGrid>
                <a:gridCol w="600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20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2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55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929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Статьи накладных расходов   \   % от ФОТ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24 220,00   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37,16%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338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Аренда (или амортизация собственных) зданий/помещений (минимальный норматив 4,5 кв.м.* на 1 человека, умноженный на 2 для учета помещений общего пользования, при ставке помещений 12000,0 руб./кв.м. в год). *Постановление Главного государственного санитарного врача РФ от 03.06.2003 N 118 (ред. от 03.09.2010) "О введении в действие санитарно-эпидемиологических правил и нормативов СанПиН 2.2.2/2.4.1340-03"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9 000,00   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14,48%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572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Амортизация оборудования, технических средств** (ПП РФ от 1 января 2002 г. № 1 (ред. от 10.12.2010) «О Классификации основных средств, включаемых в амортизационные группы».):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715,00   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2,68%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18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2.1.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ПК (40000 руб. при сроке службы 3 года (2-я амортизационная группа)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1 110,00   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1,53%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66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2.2.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стол (10000 руб. при сроке службы 7 лет (4-я амортизационная группа))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120,00   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0,16%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66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2.3.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стул (5000 руб. при сроке службы 7 лет (4-я амортизационная группа))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60,00   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0,08%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66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2.4.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тумба (5000 руб. при сроке службы 7 лет (4-я амортизационная группа))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60,00   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0,25%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237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2.5.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прочие (доля от шкафов для одежды, для документов, офисной оргтехники, от оборудования туалетов и т.д.) (40000 руб. при сроке службы 7 лет (4-я амортизационная группа))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475,00   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0,66%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59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3.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Прочие расходы (принимаются на уровне 20% от ФОТ):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14 505,00   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20,00%</a:t>
                      </a:r>
                    </a:p>
                  </a:txBody>
                  <a:tcPr marL="4603" marR="4603" marT="460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69971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024435"/>
              </p:ext>
            </p:extLst>
          </p:nvPr>
        </p:nvGraphicFramePr>
        <p:xfrm>
          <a:off x="395536" y="339502"/>
          <a:ext cx="8496943" cy="4536504"/>
        </p:xfrm>
        <a:graphic>
          <a:graphicData uri="http://schemas.openxmlformats.org/drawingml/2006/table">
            <a:tbl>
              <a:tblPr/>
              <a:tblGrid>
                <a:gridCol w="238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4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17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17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3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2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1173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1173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987042">
                <a:tc gridSpan="8"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Расчет стоимости подготовки мероприятия с учетом типовых отраслевых норм труда на научные и просветительские работы (*Приказ Минкультуры России от 30.12.2015 N 3448 «Об утверждении типовых отраслевых норм труда на работы, выполняемые в культурно-досуговых учреждениях и других организациях культурно-досугового типа» и **Приказ Минкультуры РФ от 30 декабря 2014 г. N 2478 Об утверждении типовых отраслевых норм труда на работы, выполняемые в зоопарках, фильмофондах, музеях и других организаций</a:t>
                      </a: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2593"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044" marR="6044" marT="604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044" marR="6044" marT="604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044" marR="6044" marT="604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044" marR="6044" marT="604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044" marR="6044" marT="604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44" marR="6044" marT="604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44" marR="6044" marT="604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44" marR="6044" marT="604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559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Вид работ</a:t>
                      </a: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Количество часов (ведение) </a:t>
                      </a: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часов (подготовка) </a:t>
                      </a: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Коэффициент (масштабность) 1- до 100  чел, 1,2 -100-250 чел, 1,5 -250 и выше</a:t>
                      </a: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Коэффициент (уникальность, профессиональное мастерство) 1- лекция в цикле, 1,2 - уникальная лекция,  лектор с кандидатской степенью - 1,1,  лектор с докторской степенью 1,3 </a:t>
                      </a: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 максимальная стоимость услуги</a:t>
                      </a: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Пример: Масштаб - 100-250, доктор наук с уникальной лекцией</a:t>
                      </a: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093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Стоимость проведения (ведения) лекции/мастер-класса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(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включая НДФЛ и страховые начисления)</a:t>
                      </a: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2,00   </a:t>
                      </a: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6050,00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11330,00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044" marR="6044" marT="604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763652"/>
              </p:ext>
            </p:extLst>
          </p:nvPr>
        </p:nvGraphicFramePr>
        <p:xfrm>
          <a:off x="107504" y="168374"/>
          <a:ext cx="8762691" cy="2120197"/>
        </p:xfrm>
        <a:graphic>
          <a:graphicData uri="http://schemas.openxmlformats.org/drawingml/2006/table">
            <a:tbl>
              <a:tblPr/>
              <a:tblGrid>
                <a:gridCol w="131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336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11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11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352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60412">
                <a:tc gridSpan="5"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Расчет стоимости подготовки мероприятия с учетом типовых отраслевых норм труда на научные и просветительские работы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(Музеи)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0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86" marR="5086" marT="5086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86" marR="5086" marT="5086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49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 работ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Коэффициент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часов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Стоимость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904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лекции/экскурсии/программы/концепции (160 часов, 1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п.л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 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160,00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121036,00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67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сценариев массовых мероприятий, тематических вечеров, дней открытых дверей</a:t>
                      </a:r>
                      <a:b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(80 часов, 0,5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п.л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 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80,00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60518,00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0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Переработка (адаптация) лекции 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24,00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18155,00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893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Подготовка программы и концепции проведения занятий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16,00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12105,00</a:t>
                      </a:r>
                    </a:p>
                  </a:txBody>
                  <a:tcPr marL="5086" marR="5086" marT="5086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1500276"/>
              </p:ext>
            </p:extLst>
          </p:nvPr>
        </p:nvGraphicFramePr>
        <p:xfrm>
          <a:off x="107504" y="2427734"/>
          <a:ext cx="8762689" cy="2510082"/>
        </p:xfrm>
        <a:graphic>
          <a:graphicData uri="http://schemas.openxmlformats.org/drawingml/2006/table">
            <a:tbl>
              <a:tblPr/>
              <a:tblGrid>
                <a:gridCol w="222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1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58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51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468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4913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4913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4913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02099">
                <a:tc gridSpan="9"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Расчет стоимости подготовки мероприятия с учетом типовых отраслевых норм труда на культурно-массовые мероприятия*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4107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работ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Коэффициент</a:t>
                      </a:r>
                    </a:p>
                  </a:txBody>
                  <a:tcPr marL="5462" marR="5462" marT="5462" marB="0" vert="vert27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часов (КДУ). ( 26-50 шт. в год, 1970 рабочих часов, 40-75 часов на мероприятие)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часов (библиотеки) (43-81,7)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часов (музеи)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Стоимость контракта в КДУ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Стоимость Библиотеки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Стоимость</a:t>
                      </a: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Музеи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403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Проведение мероприятия  (8 часов, с учетом сроков монтажа/демонтажа)) 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8,00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8,00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8,00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6050,00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6050,00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6050,00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0917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Разработка сценариев массовых мероприятий, тематических вечеров, дней открытых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дверей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43495,00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47280,00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60520,00</a:t>
                      </a:r>
                    </a:p>
                  </a:txBody>
                  <a:tcPr marL="5462" marR="5462" marT="546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6553">
                <a:tc>
                  <a:txBody>
                    <a:bodyPr/>
                    <a:lstStyle/>
                    <a:p>
                      <a:pPr algn="l" fontAlgn="t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62" marR="5462" marT="5462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Справочно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В КЦ ЗИЛ в среднем на 1 менеджера 35 мероприятий, з/п менеджера должна составлять 95 тыс.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руб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мес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(сейчас 63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тыс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462" marR="5462" marT="5462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4822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1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Внедрение нормативно-</a:t>
            </a:r>
            <a:r>
              <a:rPr lang="ru-RU" sz="21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подушевого</a:t>
            </a:r>
            <a:r>
              <a:rPr lang="ru-RU" sz="21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финансирования в государственных (муниципальных) учреждениях культуры</a:t>
            </a:r>
            <a:br>
              <a:rPr lang="ru-RU" sz="21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1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(финансовое обеспечение государственного задания)</a:t>
            </a:r>
            <a:endParaRPr lang="ru-RU" sz="2100" i="1" cap="all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388" y="1200150"/>
            <a:ext cx="8583612" cy="3819525"/>
          </a:xfrm>
        </p:spPr>
        <p:txBody>
          <a:bodyPr rtlCol="0">
            <a:normAutofit fontScale="85000"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Нормативные затраты на оказание единицы i-й государственной услуги государственного учреждения: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от+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где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от – нормативные затраты по оплате труда и начислениям на выплаты по оплате труда персонала;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– другие нормативные затраты, непосредственно связанные с оказанием государственной услуги, за исключением затрат по оплате труда;</a:t>
            </a:r>
          </a:p>
          <a:p>
            <a:pPr marL="604838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588" name="Rectangle 2"/>
          <p:cNvSpPr>
            <a:spLocks noChangeArrowheads="1"/>
          </p:cNvSpPr>
          <p:nvPr/>
        </p:nvSpPr>
        <p:spPr bwMode="auto">
          <a:xfrm>
            <a:off x="1143000" y="-173038"/>
            <a:ext cx="138113" cy="34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  <p:extLst>
      <p:ext uri="{BB962C8B-B14F-4D97-AF65-F5344CB8AC3E}">
        <p14:creationId xmlns:p14="http://schemas.microsoft.com/office/powerpoint/2010/main" val="3623221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0"/>
            <a:ext cx="6172200" cy="8001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Нормативные затраты по оплате труда и начислениям на выплаты по оплате труда персонала (план)</a:t>
            </a:r>
            <a:endParaRPr lang="ru-RU" sz="1800" cap="all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611" name="Rectangle 2"/>
          <p:cNvSpPr>
            <a:spLocks noChangeArrowheads="1"/>
          </p:cNvSpPr>
          <p:nvPr/>
        </p:nvSpPr>
        <p:spPr bwMode="auto">
          <a:xfrm>
            <a:off x="1143000" y="-173038"/>
            <a:ext cx="138113" cy="34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graphicFrame>
        <p:nvGraphicFramePr>
          <p:cNvPr id="68612" name="Object 1"/>
          <p:cNvGraphicFramePr>
            <a:graphicFrameLocks noChangeAspect="1"/>
          </p:cNvGraphicFramePr>
          <p:nvPr/>
        </p:nvGraphicFramePr>
        <p:xfrm>
          <a:off x="1601788" y="896938"/>
          <a:ext cx="3227387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5" name="Формула" r:id="rId3" imgW="1562100" imgH="241300" progId="Equation.3">
                  <p:embed/>
                </p:oleObj>
              </mc:Choice>
              <mc:Fallback>
                <p:oleObj name="Формула" r:id="rId3" imgW="15621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1788" y="896938"/>
                        <a:ext cx="3227387" cy="487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3" name="Прямоугольник 23"/>
          <p:cNvSpPr>
            <a:spLocks noChangeArrowheads="1"/>
          </p:cNvSpPr>
          <p:nvPr/>
        </p:nvSpPr>
        <p:spPr bwMode="auto">
          <a:xfrm>
            <a:off x="1817688" y="1870075"/>
            <a:ext cx="484663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нормативные затраты по оплате труда основного персонала;</a:t>
            </a:r>
          </a:p>
        </p:txBody>
      </p:sp>
      <p:sp>
        <p:nvSpPr>
          <p:cNvPr id="68614" name="Прямоугольник 24"/>
          <p:cNvSpPr>
            <a:spLocks noChangeArrowheads="1"/>
          </p:cNvSpPr>
          <p:nvPr/>
        </p:nvSpPr>
        <p:spPr bwMode="auto">
          <a:xfrm>
            <a:off x="1817688" y="3705225"/>
            <a:ext cx="59404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100">
                <a:latin typeface="Times New Roman" panose="02020603050405020304" pitchFamily="18" charset="0"/>
                <a:cs typeface="Times New Roman" panose="02020603050405020304" pitchFamily="18" charset="0"/>
              </a:rPr>
              <a:t>- нормативные затраты по оплате труда неосновного (за исключением технического) персонала;</a:t>
            </a:r>
          </a:p>
        </p:txBody>
      </p:sp>
      <p:sp>
        <p:nvSpPr>
          <p:cNvPr id="68615" name="Rectangle 21"/>
          <p:cNvSpPr>
            <a:spLocks noChangeArrowheads="1"/>
          </p:cNvSpPr>
          <p:nvPr/>
        </p:nvSpPr>
        <p:spPr bwMode="auto">
          <a:xfrm>
            <a:off x="1143000" y="-1588"/>
            <a:ext cx="138113" cy="34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8616" name="Rectangle 22"/>
          <p:cNvSpPr>
            <a:spLocks noChangeArrowheads="1"/>
          </p:cNvSpPr>
          <p:nvPr/>
        </p:nvSpPr>
        <p:spPr bwMode="auto">
          <a:xfrm rot="10800000" flipV="1">
            <a:off x="1817688" y="4681538"/>
            <a:ext cx="59944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начисления на выплаты по оплате труда основного и неосновного (за исключением технического) персонала.</a:t>
            </a:r>
            <a:endParaRPr lang="ru-RU" altLang="ru-RU" sz="16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8617" name="Rectangle 24"/>
          <p:cNvSpPr>
            <a:spLocks noChangeArrowheads="1"/>
          </p:cNvSpPr>
          <p:nvPr/>
        </p:nvSpPr>
        <p:spPr bwMode="auto">
          <a:xfrm>
            <a:off x="1143000" y="-173038"/>
            <a:ext cx="138113" cy="34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graphicFrame>
        <p:nvGraphicFramePr>
          <p:cNvPr id="68618" name="Object 23"/>
          <p:cNvGraphicFramePr>
            <a:graphicFrameLocks noChangeAspect="1"/>
          </p:cNvGraphicFramePr>
          <p:nvPr/>
        </p:nvGraphicFramePr>
        <p:xfrm>
          <a:off x="1871663" y="1492250"/>
          <a:ext cx="2981325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6" name="Формула" r:id="rId5" imgW="2159000" imgH="241300" progId="Equation.3">
                  <p:embed/>
                </p:oleObj>
              </mc:Choice>
              <mc:Fallback>
                <p:oleObj name="Формула" r:id="rId5" imgW="21590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1663" y="1492250"/>
                        <a:ext cx="2981325" cy="323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9" name="Rectangle 34"/>
          <p:cNvSpPr>
            <a:spLocks noChangeArrowheads="1"/>
          </p:cNvSpPr>
          <p:nvPr/>
        </p:nvSpPr>
        <p:spPr bwMode="auto">
          <a:xfrm>
            <a:off x="1143000" y="-173038"/>
            <a:ext cx="138113" cy="34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graphicFrame>
        <p:nvGraphicFramePr>
          <p:cNvPr id="68620" name="Object 33"/>
          <p:cNvGraphicFramePr>
            <a:graphicFrameLocks noChangeAspect="1"/>
          </p:cNvGraphicFramePr>
          <p:nvPr/>
        </p:nvGraphicFramePr>
        <p:xfrm>
          <a:off x="1331913" y="2247900"/>
          <a:ext cx="3429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" name="Формула" r:id="rId7" imgW="266353" imgH="177569" progId="Equation.3">
                  <p:embed/>
                </p:oleObj>
              </mc:Choice>
              <mc:Fallback>
                <p:oleObj name="Формула" r:id="rId7" imgW="266353" imgH="17756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2247900"/>
                        <a:ext cx="3429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21" name="Rectangle 35"/>
          <p:cNvSpPr>
            <a:spLocks noChangeArrowheads="1"/>
          </p:cNvSpPr>
          <p:nvPr/>
        </p:nvSpPr>
        <p:spPr bwMode="auto">
          <a:xfrm>
            <a:off x="1925638" y="2189163"/>
            <a:ext cx="59404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1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средняя заработная плата в городе Москве </a:t>
            </a:r>
          </a:p>
        </p:txBody>
      </p:sp>
      <p:sp>
        <p:nvSpPr>
          <p:cNvPr id="68622" name="Rectangle 37"/>
          <p:cNvSpPr>
            <a:spLocks noChangeArrowheads="1"/>
          </p:cNvSpPr>
          <p:nvPr/>
        </p:nvSpPr>
        <p:spPr bwMode="auto">
          <a:xfrm>
            <a:off x="1143000" y="-1588"/>
            <a:ext cx="138113" cy="34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graphicFrame>
        <p:nvGraphicFramePr>
          <p:cNvPr id="68623" name="Object 36"/>
          <p:cNvGraphicFramePr>
            <a:graphicFrameLocks noChangeAspect="1"/>
          </p:cNvGraphicFramePr>
          <p:nvPr/>
        </p:nvGraphicFramePr>
        <p:xfrm>
          <a:off x="1331913" y="2571750"/>
          <a:ext cx="336550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8" name="Формула" r:id="rId9" imgW="241300" imgH="228600" progId="Equation.3">
                  <p:embed/>
                </p:oleObj>
              </mc:Choice>
              <mc:Fallback>
                <p:oleObj name="Формула" r:id="rId9" imgW="2413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2571750"/>
                        <a:ext cx="336550" cy="323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24" name="Rectangle 38"/>
          <p:cNvSpPr>
            <a:spLocks noChangeArrowheads="1"/>
          </p:cNvSpPr>
          <p:nvPr/>
        </p:nvSpPr>
        <p:spPr bwMode="auto">
          <a:xfrm rot="10800000" flipV="1">
            <a:off x="1871663" y="2371725"/>
            <a:ext cx="5994400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1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коэффициент, отражающий соотношение средней заработной платы работников учреждений культуры города Москвы и средней заработной платы в городе Москве на соответствующий год согласно Плану мероприятий («дорожной карте») «Изменения в отраслях социальной сферы, направленные на повышение эффективности сферы культуры города Москвы» (распоряжение Правительства Москвы от 02.04.2013 г. №179-РП);</a:t>
            </a:r>
            <a:endParaRPr lang="ru-RU" altLang="ru-RU" sz="1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8625" name="Rectangle 40"/>
          <p:cNvSpPr>
            <a:spLocks noChangeArrowheads="1"/>
          </p:cNvSpPr>
          <p:nvPr/>
        </p:nvSpPr>
        <p:spPr bwMode="auto">
          <a:xfrm>
            <a:off x="1143000" y="-1588"/>
            <a:ext cx="138113" cy="34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graphicFrame>
        <p:nvGraphicFramePr>
          <p:cNvPr id="68626" name="Object 39"/>
          <p:cNvGraphicFramePr>
            <a:graphicFrameLocks noChangeAspect="1"/>
          </p:cNvGraphicFramePr>
          <p:nvPr/>
        </p:nvGraphicFramePr>
        <p:xfrm>
          <a:off x="1331913" y="3219450"/>
          <a:ext cx="323850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9" name="Формула" r:id="rId11" imgW="279400" imgH="228600" progId="Equation.3">
                  <p:embed/>
                </p:oleObj>
              </mc:Choice>
              <mc:Fallback>
                <p:oleObj name="Формула" r:id="rId11" imgW="2794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3219450"/>
                        <a:ext cx="323850" cy="276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27" name="Rectangle 41"/>
          <p:cNvSpPr>
            <a:spLocks noChangeArrowheads="1"/>
          </p:cNvSpPr>
          <p:nvPr/>
        </p:nvSpPr>
        <p:spPr bwMode="auto">
          <a:xfrm rot="10800000" flipV="1">
            <a:off x="1871663" y="3243263"/>
            <a:ext cx="6129337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1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коэффициент, отражающий бюджетную составляющую в средней заработной плате в городе Москве по типам учреждений, который составляет </a:t>
            </a:r>
            <a:r>
              <a:rPr lang="ru-RU" altLang="ru-RU" sz="110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70</a:t>
            </a:r>
            <a:r>
              <a:rPr lang="ru-RU" altLang="ru-RU" sz="11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%.</a:t>
            </a:r>
            <a:endParaRPr lang="ru-RU" altLang="ru-RU" sz="18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8628" name="Rectangle 43"/>
          <p:cNvSpPr>
            <a:spLocks noChangeArrowheads="1"/>
          </p:cNvSpPr>
          <p:nvPr/>
        </p:nvSpPr>
        <p:spPr bwMode="auto">
          <a:xfrm>
            <a:off x="1143000" y="-173038"/>
            <a:ext cx="138113" cy="34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graphicFrame>
        <p:nvGraphicFramePr>
          <p:cNvPr id="68629" name="Object 42"/>
          <p:cNvGraphicFramePr>
            <a:graphicFrameLocks noChangeAspect="1"/>
          </p:cNvGraphicFramePr>
          <p:nvPr/>
        </p:nvGraphicFramePr>
        <p:xfrm>
          <a:off x="1331913" y="3651250"/>
          <a:ext cx="544512" cy="325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0" name="Формула" r:id="rId13" imgW="393529" imgH="241195" progId="Equation.3">
                  <p:embed/>
                </p:oleObj>
              </mc:Choice>
              <mc:Fallback>
                <p:oleObj name="Формула" r:id="rId13" imgW="393529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3651250"/>
                        <a:ext cx="544512" cy="325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30" name="Rectangle 45"/>
          <p:cNvSpPr>
            <a:spLocks noChangeArrowheads="1"/>
          </p:cNvSpPr>
          <p:nvPr/>
        </p:nvSpPr>
        <p:spPr bwMode="auto">
          <a:xfrm>
            <a:off x="1143000" y="-173038"/>
            <a:ext cx="138113" cy="34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graphicFrame>
        <p:nvGraphicFramePr>
          <p:cNvPr id="68631" name="Object 44"/>
          <p:cNvGraphicFramePr>
            <a:graphicFrameLocks noChangeAspect="1"/>
          </p:cNvGraphicFramePr>
          <p:nvPr/>
        </p:nvGraphicFramePr>
        <p:xfrm>
          <a:off x="1385888" y="4732338"/>
          <a:ext cx="269875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" name="Формула" r:id="rId15" imgW="177492" imgH="164814" progId="Equation.3">
                  <p:embed/>
                </p:oleObj>
              </mc:Choice>
              <mc:Fallback>
                <p:oleObj name="Формула" r:id="rId15" imgW="177492" imgH="16481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5888" y="4732338"/>
                        <a:ext cx="269875" cy="25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32" name="Rectangle 47"/>
          <p:cNvSpPr>
            <a:spLocks noChangeArrowheads="1"/>
          </p:cNvSpPr>
          <p:nvPr/>
        </p:nvSpPr>
        <p:spPr bwMode="auto">
          <a:xfrm>
            <a:off x="1143000" y="-173038"/>
            <a:ext cx="138113" cy="34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graphicFrame>
        <p:nvGraphicFramePr>
          <p:cNvPr id="68633" name="Object 46"/>
          <p:cNvGraphicFramePr>
            <a:graphicFrameLocks noChangeAspect="1"/>
          </p:cNvGraphicFramePr>
          <p:nvPr/>
        </p:nvGraphicFramePr>
        <p:xfrm>
          <a:off x="1871663" y="3976688"/>
          <a:ext cx="1719262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2" name="Формула" r:id="rId17" imgW="1295400" imgH="241300" progId="Equation.3">
                  <p:embed/>
                </p:oleObj>
              </mc:Choice>
              <mc:Fallback>
                <p:oleObj name="Формула" r:id="rId17" imgW="12954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1663" y="3976688"/>
                        <a:ext cx="1719262" cy="323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34" name="Прямоугольник 53"/>
          <p:cNvSpPr>
            <a:spLocks noChangeArrowheads="1"/>
          </p:cNvSpPr>
          <p:nvPr/>
        </p:nvSpPr>
        <p:spPr bwMode="auto">
          <a:xfrm>
            <a:off x="1871663" y="4246563"/>
            <a:ext cx="58864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100"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коэффициент, отражающий соотношение фонда оплаты труда неосновного (за исключением технического) и основного персонала, который составляет </a:t>
            </a:r>
            <a:r>
              <a:rPr lang="ru-RU" altLang="ru-RU" sz="1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  <a:r>
              <a:rPr lang="ru-RU" altLang="ru-RU" sz="110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68635" name="Rectangle 49"/>
          <p:cNvSpPr>
            <a:spLocks noChangeArrowheads="1"/>
          </p:cNvSpPr>
          <p:nvPr/>
        </p:nvSpPr>
        <p:spPr bwMode="auto">
          <a:xfrm>
            <a:off x="1143000" y="-173038"/>
            <a:ext cx="138113" cy="34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graphicFrame>
        <p:nvGraphicFramePr>
          <p:cNvPr id="68636" name="Object 48"/>
          <p:cNvGraphicFramePr>
            <a:graphicFrameLocks noChangeAspect="1"/>
          </p:cNvGraphicFramePr>
          <p:nvPr/>
        </p:nvGraphicFramePr>
        <p:xfrm>
          <a:off x="1331913" y="4246563"/>
          <a:ext cx="485775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3" name="Формула" r:id="rId19" imgW="342751" imgH="228501" progId="Equation.3">
                  <p:embed/>
                </p:oleObj>
              </mc:Choice>
              <mc:Fallback>
                <p:oleObj name="Формула" r:id="rId19" imgW="342751" imgH="22850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4246563"/>
                        <a:ext cx="485775" cy="323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219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0658" name="Object 3"/>
          <p:cNvGraphicFramePr>
            <a:graphicFrameLocks noChangeAspect="1"/>
          </p:cNvGraphicFramePr>
          <p:nvPr/>
        </p:nvGraphicFramePr>
        <p:xfrm>
          <a:off x="1331913" y="788988"/>
          <a:ext cx="1952625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0" name="Формула" r:id="rId3" imgW="1079032" imgH="241195" progId="Equation.3">
                  <p:embed/>
                </p:oleObj>
              </mc:Choice>
              <mc:Fallback>
                <p:oleObj name="Формула" r:id="rId3" imgW="1079032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788988"/>
                        <a:ext cx="1952625" cy="433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59" name="Object 2"/>
          <p:cNvGraphicFramePr>
            <a:graphicFrameLocks noChangeAspect="1"/>
          </p:cNvGraphicFramePr>
          <p:nvPr/>
        </p:nvGraphicFramePr>
        <p:xfrm>
          <a:off x="1331913" y="2355850"/>
          <a:ext cx="487362" cy="37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1" name="Формула" r:id="rId5" imgW="291973" imgH="228501" progId="Equation.3">
                  <p:embed/>
                </p:oleObj>
              </mc:Choice>
              <mc:Fallback>
                <p:oleObj name="Формула" r:id="rId5" imgW="291973" imgH="22850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2355850"/>
                        <a:ext cx="487362" cy="377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60" name="Object 1"/>
          <p:cNvGraphicFramePr>
            <a:graphicFrameLocks noChangeAspect="1"/>
          </p:cNvGraphicFramePr>
          <p:nvPr/>
        </p:nvGraphicFramePr>
        <p:xfrm>
          <a:off x="1331913" y="1492250"/>
          <a:ext cx="40798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2" name="Формула" r:id="rId7" imgW="253890" imgH="241195" progId="Equation.3">
                  <p:embed/>
                </p:oleObj>
              </mc:Choice>
              <mc:Fallback>
                <p:oleObj name="Формула" r:id="rId7" imgW="253890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1492250"/>
                        <a:ext cx="407987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1277938" y="-38100"/>
            <a:ext cx="6102350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Другие нормативные затраты, непосредственно связанные с оказанием государственной услуги, за исключением затрат по оплате труда </a:t>
            </a:r>
            <a:endParaRPr lang="ru-RU" altLang="ru-RU" sz="2100" b="1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1763713" y="2374900"/>
            <a:ext cx="5940425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8580" tIns="34290" rIns="68580" bIns="34290" anchor="ctr">
            <a:spAutoFit/>
          </a:bodyPr>
          <a:lstStyle/>
          <a:p>
            <a:pPr>
              <a:defRPr/>
            </a:pPr>
            <a:r>
              <a:rPr lang="ru-RU" sz="1000" dirty="0">
                <a:latin typeface="Arial" pitchFamily="34" charset="0"/>
                <a:ea typeface="Calibri" pitchFamily="34" charset="0"/>
                <a:cs typeface="Times New Roman" pitchFamily="18" charset="0"/>
              </a:rPr>
              <a:t> – нормативные затраты по оплате труда и начислениям на выплаты по оплате труда персонала;</a:t>
            </a:r>
            <a:endParaRPr lang="ru-RU" sz="700" dirty="0">
              <a:latin typeface="Arial" pitchFamily="34" charset="0"/>
            </a:endParaRPr>
          </a:p>
          <a:p>
            <a:pPr indent="338138" eaLnBrk="0" hangingPunct="0">
              <a:defRPr/>
            </a:pPr>
            <a:endParaRPr lang="ru-RU" dirty="0">
              <a:latin typeface="Arial" pitchFamily="34" charset="0"/>
            </a:endParaRPr>
          </a:p>
        </p:txBody>
      </p:sp>
      <p:sp>
        <p:nvSpPr>
          <p:cNvPr id="70663" name="Rectangle 9"/>
          <p:cNvSpPr>
            <a:spLocks noChangeArrowheads="1"/>
          </p:cNvSpPr>
          <p:nvPr/>
        </p:nvSpPr>
        <p:spPr bwMode="auto">
          <a:xfrm>
            <a:off x="1817688" y="1517650"/>
            <a:ext cx="5940425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коэффициент, отражающий соотношение других нормативных затрат государственного учреждения и затрат по оплате труда работников государственного учреждения, который составляет __% </a:t>
            </a:r>
            <a:r>
              <a:rPr lang="ru-RU" altLang="ru-RU" sz="10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(пока не утверждено, считается </a:t>
            </a:r>
            <a:r>
              <a:rPr lang="ru-RU" altLang="ru-RU" sz="1000" dirty="0" err="1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сметно</a:t>
            </a:r>
            <a:r>
              <a:rPr lang="ru-RU" altLang="ru-RU" sz="1000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или структурным способом по факту за предыдущий год</a:t>
            </a:r>
            <a:r>
              <a:rPr lang="ru-RU" altLang="ru-RU" sz="1000" dirty="0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В КЦ ЗИЛ принято 5%.</a:t>
            </a:r>
            <a:endParaRPr lang="ru-RU" altLang="ru-RU" sz="1800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96402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Заголовок 1"/>
          <p:cNvSpPr>
            <a:spLocks noGrp="1"/>
          </p:cNvSpPr>
          <p:nvPr>
            <p:ph type="title"/>
          </p:nvPr>
        </p:nvSpPr>
        <p:spPr>
          <a:xfrm>
            <a:off x="35496" y="206375"/>
            <a:ext cx="9073008" cy="582613"/>
          </a:xfrm>
        </p:spPr>
        <p:txBody>
          <a:bodyPr/>
          <a:lstStyle/>
          <a:p>
            <a:pPr eaLnBrk="1" hangingPunct="1"/>
            <a:r>
              <a:rPr lang="ru-RU" altLang="ru-RU" sz="1800" smtClean="0">
                <a:solidFill>
                  <a:srgbClr val="C00000"/>
                </a:solidFill>
              </a:rPr>
              <a:t>Финансовое обеспечение госзадания по клубному формированию (на примере КЦ ЗИЛ, «значения» условны)</a:t>
            </a:r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1763688" y="644326"/>
            <a:ext cx="475138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/>
              <a:t>ШАГ 1. Определение исходных данных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288011"/>
              </p:ext>
            </p:extLst>
          </p:nvPr>
        </p:nvGraphicFramePr>
        <p:xfrm>
          <a:off x="179511" y="990401"/>
          <a:ext cx="8964489" cy="3975012"/>
        </p:xfrm>
        <a:graphic>
          <a:graphicData uri="http://schemas.openxmlformats.org/drawingml/2006/table">
            <a:tbl>
              <a:tblPr/>
              <a:tblGrid>
                <a:gridCol w="23130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29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503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9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9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79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79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51693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Расходы по обеспечению функционирования здания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47 180 107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3 931 676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129 261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10 765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2 043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170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6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0,47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5306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связи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488 368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40 697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1 338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111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21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2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0,058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0,00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306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Транспортные услуги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100 000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8 333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274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4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0,012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0,00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5306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Коммунальные услуги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10 846 681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903 890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29 717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2 476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470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39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1,287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0,11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5306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Арендная плата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30 000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2 500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106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техническое обслуживание систем безопасности и пожарной сигнализации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396 000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33 000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1 085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90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17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0,047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0,00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106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техническое обслуживание систем вентиляции и других инженерных систем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40 000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3 333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110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2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0,005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0,00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3948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уборка помещений, территории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10 950 674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912 556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30 002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2 500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474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40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1,299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0,11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144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вывоз снега, мусора и твердых бытовых отходов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297 000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24 750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814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68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13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0,035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0,00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3948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прочие расходы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1 186 600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98 883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3 251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271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51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4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0,141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0,01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3948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охранные услуги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12 285 449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1 023 787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33 659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2 805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532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44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1,457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0,12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3948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проведение мероприятий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7 317 834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609 820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20 049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1 671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317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26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0,868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0,07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3948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услуги по рекламе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450 000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37 500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1 233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103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19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2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0,053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0,00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33948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прочие работы, услуги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2 141 500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178 458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5 867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489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93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8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0,254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0,02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33948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Прочие расходы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50 000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4 167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137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2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0,006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0,00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07404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Увеличение стоимости основных средств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600 000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50 000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1 644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137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26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2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0,071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0,01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2962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Увеличение материальных запасов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2 793 210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232 768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7 653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638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121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10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0,331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0,03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3948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Налог на имущество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1 900 000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158 333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5 205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434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82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7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0,225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0,02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2962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Амортизация здания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10 770 342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897 529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29 508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2 459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466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39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1,278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0,11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2962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Амортизация оборудования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2 641 666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220 139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7 237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603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114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10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0,313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0,03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2962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Накладные и прочие расходы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4 718 011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393 168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12 926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1 077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204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17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0,560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0,05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22023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Box 4"/>
          <p:cNvSpPr txBox="1">
            <a:spLocks noChangeArrowheads="1"/>
          </p:cNvSpPr>
          <p:nvPr/>
        </p:nvSpPr>
        <p:spPr bwMode="auto">
          <a:xfrm>
            <a:off x="683568" y="141288"/>
            <a:ext cx="6480720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solidFill>
                  <a:srgbClr val="FF0000"/>
                </a:solidFill>
              </a:rPr>
              <a:t>ШАГ 2. Определение расходов на оплату труда </a:t>
            </a:r>
            <a:r>
              <a:rPr lang="ru-RU" altLang="ru-RU" sz="1800" dirty="0" smtClean="0">
                <a:solidFill>
                  <a:srgbClr val="FF0000"/>
                </a:solidFill>
              </a:rPr>
              <a:t>КФ</a:t>
            </a:r>
            <a:endParaRPr lang="ru-RU" altLang="ru-RU" sz="1800" dirty="0">
              <a:solidFill>
                <a:srgbClr val="FF0000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9928595"/>
              </p:ext>
            </p:extLst>
          </p:nvPr>
        </p:nvGraphicFramePr>
        <p:xfrm>
          <a:off x="107504" y="487537"/>
          <a:ext cx="8496947" cy="1724173"/>
        </p:xfrm>
        <a:graphic>
          <a:graphicData uri="http://schemas.openxmlformats.org/drawingml/2006/table">
            <a:tbl>
              <a:tblPr/>
              <a:tblGrid>
                <a:gridCol w="21905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36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51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73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240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57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340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3405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3405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05900"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Исходные данные для расчетов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Стоимость  в год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Стоимость  в месяц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Стоимость  в день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Стоимость  в час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Стоимость на кв.м/год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Стоимость на кв.м/мес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Стоимость на кв.м/день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Стоимость на кв.м/час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673"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Расходы по обеспечению функционирования здания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47 180 107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3 928 342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129 261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10 756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2 043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170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6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0,47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520"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Увеличение материальных запасов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2 793 210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232 768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7 653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638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121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10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0,331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0,03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637"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Налог на имущество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1 900 000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158 333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5 205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434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82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7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0,225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0,02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3520"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Амортизация здания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10 770 342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897 529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29 508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2 459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466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39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1,278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0,11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3520"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Амортизация оборудования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2 641 666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220 139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7 237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603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114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10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0,313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0,03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3520"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Накладные и прочие расходы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4 718 011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393 168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12 926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1 077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204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17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0,560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0,05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2676"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ИТОГО расходы по обеспечению деятельности: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70 003 335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5 830 278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191 790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15 967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3 031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253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8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0,7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8980"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Содержание персонала (ФОТ с начислениями)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172 788 950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14 399 079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473 394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59 174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7 481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623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20,496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2,562  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8470"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АУП вспомогательно-технический персонал (ФОТ с начислениями), 40%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69 115 580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5 759 632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189 358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23 670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2 992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249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8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7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1068"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 dirty="0" smtClean="0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МРОТ персонала </a:t>
                      </a:r>
                      <a:r>
                        <a:rPr lang="ru-RU" sz="7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кружка в час (исходя из </a:t>
                      </a:r>
                      <a:r>
                        <a:rPr lang="ru-RU" sz="700" b="1" i="0" u="none" strike="noStrike" dirty="0" smtClean="0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СЗР)</a:t>
                      </a:r>
                      <a:endParaRPr lang="ru-RU" sz="700" b="1" i="0" u="none" strike="noStrike" dirty="0">
                        <a:solidFill>
                          <a:srgbClr val="0D0D0D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700" b="0" i="0" u="none" strike="noStrike" dirty="0">
                        <a:solidFill>
                          <a:srgbClr val="0D0D0D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7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25339">
                <a:tc>
                  <a:txBody>
                    <a:bodyPr/>
                    <a:lstStyle/>
                    <a:p>
                      <a:pPr algn="l" fontAlgn="t"/>
                      <a:r>
                        <a:rPr lang="ru-RU" sz="700" b="1" i="0" u="none" strike="noStrike" dirty="0" smtClean="0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МРОТ персонала </a:t>
                      </a:r>
                      <a:r>
                        <a:rPr lang="ru-RU" sz="700" b="1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кружка в час (исходя из </a:t>
                      </a:r>
                      <a:r>
                        <a:rPr lang="ru-RU" sz="700" b="1" i="0" u="none" strike="noStrike" dirty="0" smtClean="0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дор. карты)</a:t>
                      </a:r>
                      <a:endParaRPr lang="ru-RU" sz="700" b="1" i="0" u="none" strike="noStrike" dirty="0">
                        <a:solidFill>
                          <a:srgbClr val="0D0D0D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700" b="0" i="0" u="none" strike="noStrike" dirty="0">
                        <a:solidFill>
                          <a:srgbClr val="0D0D0D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538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7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18102"/>
              </p:ext>
            </p:extLst>
          </p:nvPr>
        </p:nvGraphicFramePr>
        <p:xfrm>
          <a:off x="0" y="2283718"/>
          <a:ext cx="9036496" cy="2584949"/>
        </p:xfrm>
        <a:graphic>
          <a:graphicData uri="http://schemas.openxmlformats.org/drawingml/2006/table">
            <a:tbl>
              <a:tblPr/>
              <a:tblGrid>
                <a:gridCol w="12941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3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09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09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13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209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011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136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0025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5644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5644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3321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78381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3321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6193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4975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28803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86417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411285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361930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</a:tblGrid>
              <a:tr h="13260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клубного формирования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площадь помещения,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кв.м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часов в данном помещении в неделю 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коэффициент </a:t>
                      </a:r>
                      <a:r>
                        <a:rPr lang="ru-RU" sz="8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ип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Кип (S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занимаемая кружками*количество часов в неделю*4,35/730)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Сумма затрат на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СИ,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 </a:t>
                      </a:r>
                      <a:r>
                        <a:rPr lang="ru-RU" sz="8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т.ч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 учетом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Кип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Среднемесячные затраты на ФОТ АУП и ВТ персонала ДК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руб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Среднемесячные  затраты на оплату персонала кружка (бюджет),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 включая взносы в ПФ 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Общие затраты (на помещение, ФОТ, оплату труда иного персонала)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Общие затраты, включая коэффициент рентабельности 20%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Рекомендуемое кол-во бюджетных мест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Себестоимость на 1-го участника (бюждет)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Себестоимость 1 занятия (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внебюджет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 при абонементе на 8 занятий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Минимальная стоимость на 1-го (бюждет) с учетом рентабельности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Стоимость 1 занятия в абонементе на 8 занятий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Справочно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: рентабельность, если применяем рекомендованную стоимость абонемента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Стоимость с2016-2017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Стоимость 2017-2018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Рекомендуемая стоимость 8 занятий по прейскуранту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Рекомендуемая стоимость разового занятия по прейскуранту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Стоимость 1 занятия (внебюджет) при абонементе на 8 занятий</a:t>
                      </a:r>
                    </a:p>
                  </a:txBody>
                  <a:tcPr marL="0" marR="0" marT="0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812">
                <a:tc rowSpan="5"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АЭСТ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«Карнавал»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73,0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13,5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44,5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10480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11106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96673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118259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141911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1819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2183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273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76%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2800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3000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3200</a:t>
                      </a:r>
                      <a:endParaRPr lang="ru-RU" sz="8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450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400,00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8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159,9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4,5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8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102,0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98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73,0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3,5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98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208,0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26,5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9812">
                <a:tc rowSpan="4"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НДХА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«Юный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зиловец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»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63,5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5,5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4300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4558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93631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102491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122990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32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3202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400,36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3843,44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480,43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2800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3000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3200</a:t>
                      </a:r>
                      <a:endParaRPr lang="ru-RU" sz="8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450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400,00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98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222,8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1,5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98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70,6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14,5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198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8,5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1618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Ансамбль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бального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танца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222,8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10,5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3280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3477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68745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75503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75503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3431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429,00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3431,98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429,00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3200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3500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3600</a:t>
                      </a:r>
                      <a:endParaRPr lang="ru-RU" sz="8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600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450,00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cxnSp>
        <p:nvCxnSpPr>
          <p:cNvPr id="13" name="Скругленная соединительная линия 12"/>
          <p:cNvCxnSpPr/>
          <p:nvPr/>
        </p:nvCxnSpPr>
        <p:spPr>
          <a:xfrm rot="10800000" flipV="1">
            <a:off x="3347864" y="1707654"/>
            <a:ext cx="4608512" cy="2376984"/>
          </a:xfrm>
          <a:prstGeom prst="curvedConnector3">
            <a:avLst>
              <a:gd name="adj1" fmla="val 50000"/>
            </a:avLst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74675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 стрелкой 4"/>
          <p:cNvCxnSpPr/>
          <p:nvPr/>
        </p:nvCxnSpPr>
        <p:spPr>
          <a:xfrm>
            <a:off x="184862" y="1370076"/>
            <a:ext cx="1565886" cy="0"/>
          </a:xfrm>
          <a:prstGeom prst="straightConnector1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5329562" y="1370076"/>
            <a:ext cx="1366232" cy="0"/>
          </a:xfrm>
          <a:prstGeom prst="straightConnector1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09873" y="2529929"/>
            <a:ext cx="1140875" cy="0"/>
          </a:xfrm>
          <a:prstGeom prst="straightConnector1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184863" y="833422"/>
            <a:ext cx="1566895" cy="39141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ПФХД (содержание в год)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16912" y="1525827"/>
            <a:ext cx="1237556" cy="12920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297616" y="1087957"/>
            <a:ext cx="1890350" cy="48960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Стоим. содерж.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м</a:t>
            </a:r>
            <a:r>
              <a:rPr lang="ru-RU" sz="1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год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593391" y="1079879"/>
            <a:ext cx="2352600" cy="58039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Стоим.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одерж.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1м</a:t>
            </a:r>
            <a:r>
              <a:rPr lang="ru-RU" sz="1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день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784315" y="924587"/>
            <a:ext cx="2389029" cy="37334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Стоим. содерж.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год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031952" y="2356456"/>
            <a:ext cx="1457300" cy="30528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1м</a:t>
            </a:r>
            <a:r>
              <a:rPr lang="ru-RU" sz="1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час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242192" y="1584903"/>
            <a:ext cx="1432431" cy="18481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365 дней</a:t>
            </a:r>
            <a:endParaRPr lang="ru-RU" sz="1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93605" y="2607514"/>
            <a:ext cx="1910852" cy="42932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Кол-во часов работы учреждения в день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18513" y="2030209"/>
            <a:ext cx="1433245" cy="35447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</a:t>
            </a:r>
            <a:r>
              <a:rPr lang="ru-RU" sz="1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содерж. 1м</a:t>
            </a:r>
            <a:r>
              <a:rPr lang="ru-RU" sz="1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день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8" name="Прямая соединительная линия 37"/>
          <p:cNvCxnSpPr>
            <a:endCxn id="18" idx="1"/>
          </p:cNvCxnSpPr>
          <p:nvPr/>
        </p:nvCxnSpPr>
        <p:spPr>
          <a:xfrm rot="10800000">
            <a:off x="2297616" y="1332760"/>
            <a:ext cx="133" cy="0"/>
          </a:xfrm>
          <a:prstGeom prst="line">
            <a:avLst/>
          </a:prstGeom>
          <a:ln w="3175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6736460" y="1091742"/>
            <a:ext cx="436884" cy="284693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</a:p>
        </p:txBody>
      </p:sp>
      <p:sp>
        <p:nvSpPr>
          <p:cNvPr id="89" name="TextBox 88"/>
          <p:cNvSpPr txBox="1"/>
          <p:nvPr/>
        </p:nvSpPr>
        <p:spPr>
          <a:xfrm flipV="1">
            <a:off x="2076564" y="1107464"/>
            <a:ext cx="389125" cy="284693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</a:p>
        </p:txBody>
      </p:sp>
      <p:sp>
        <p:nvSpPr>
          <p:cNvPr id="104" name="Стрелка вправо 103"/>
          <p:cNvSpPr/>
          <p:nvPr/>
        </p:nvSpPr>
        <p:spPr>
          <a:xfrm>
            <a:off x="4289110" y="1377371"/>
            <a:ext cx="674700" cy="12395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90" rIns="68579" bIns="34290" rtlCol="0" anchor="ctr"/>
          <a:lstStyle/>
          <a:p>
            <a:pPr algn="ctr"/>
            <a:endParaRPr lang="ru-RU" sz="14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" name="Стрелка вправо 105"/>
          <p:cNvSpPr/>
          <p:nvPr/>
        </p:nvSpPr>
        <p:spPr>
          <a:xfrm>
            <a:off x="8504871" y="1321063"/>
            <a:ext cx="533580" cy="98027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90" rIns="68579" bIns="34290" rtlCol="0" anchor="ctr"/>
          <a:lstStyle/>
          <a:p>
            <a:pPr algn="ctr"/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7" name="Стрелка вправо 106"/>
          <p:cNvSpPr/>
          <p:nvPr/>
        </p:nvSpPr>
        <p:spPr>
          <a:xfrm>
            <a:off x="1" y="2482844"/>
            <a:ext cx="490899" cy="90186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90" rIns="68579" bIns="34290" rtlCol="0" anchor="ctr"/>
          <a:lstStyle/>
          <a:p>
            <a:pPr algn="ctr"/>
            <a:endParaRPr lang="ru-RU" sz="14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965998" y="2171213"/>
            <a:ext cx="436884" cy="284693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</a:p>
        </p:txBody>
      </p:sp>
      <p:sp>
        <p:nvSpPr>
          <p:cNvPr id="109" name="Стрелка вправо 108"/>
          <p:cNvSpPr/>
          <p:nvPr/>
        </p:nvSpPr>
        <p:spPr>
          <a:xfrm>
            <a:off x="3371850" y="2445166"/>
            <a:ext cx="695950" cy="127856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90" rIns="68579" bIns="34290" rtlCol="0" anchor="ctr"/>
          <a:lstStyle/>
          <a:p>
            <a:pPr algn="ctr"/>
            <a:endParaRPr lang="ru-RU" sz="140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3768170" y="1928844"/>
            <a:ext cx="1474020" cy="1361911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Кол-во часов раб.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КФ в день</a:t>
            </a:r>
          </a:p>
          <a:p>
            <a:pPr algn="ctr"/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endParaRPr lang="ru-RU" sz="1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1м</a:t>
            </a:r>
            <a:r>
              <a:rPr lang="ru-RU" sz="1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 flipH="1">
            <a:off x="5228087" y="2197221"/>
            <a:ext cx="303278" cy="284693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5665964" y="2350694"/>
            <a:ext cx="1070496" cy="284693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 КФ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 flipH="1">
            <a:off x="6593393" y="2217381"/>
            <a:ext cx="311957" cy="284693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6954902" y="2207447"/>
            <a:ext cx="977814" cy="715581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  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персонала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1148038" y="114303"/>
            <a:ext cx="6927055" cy="315471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pPr algn="ctr"/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Расчет себестоимости услуги для одного КФ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95038" y="3504653"/>
            <a:ext cx="436884" cy="284693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631922" y="3403125"/>
            <a:ext cx="2381250" cy="931024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Себестоимость услуги (для определения объема финансирования из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госзадания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одного КФ)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4424483" y="4308213"/>
            <a:ext cx="4212512" cy="500137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1400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Упрощенный расчет: прямые расходы КФ + % от всех затрат учреждения.</a:t>
            </a:r>
            <a:endParaRPr lang="ru-RU" sz="1400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851739" y="2286630"/>
            <a:ext cx="228266" cy="284693"/>
          </a:xfrm>
          <a:prstGeom prst="rect">
            <a:avLst/>
          </a:prstGeom>
        </p:spPr>
        <p:txBody>
          <a:bodyPr wrap="none" lIns="68579" tIns="34290" rIns="68579" bIns="34290">
            <a:spAutoFit/>
          </a:bodyPr>
          <a:lstStyle/>
          <a:p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028384" y="2168441"/>
            <a:ext cx="1080027" cy="715581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Кип</a:t>
            </a:r>
          </a:p>
          <a:p>
            <a:pPr algn="ctr"/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Коэф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исп. помещения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Левая фигурная скобка 5"/>
          <p:cNvSpPr/>
          <p:nvPr/>
        </p:nvSpPr>
        <p:spPr>
          <a:xfrm rot="16200000">
            <a:off x="7937130" y="2150055"/>
            <a:ext cx="285750" cy="1926715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79" tIns="34290" rIns="68579" bIns="34290" rtlCol="0" anchor="ctr"/>
          <a:lstStyle/>
          <a:p>
            <a:pPr algn="ctr"/>
            <a:endParaRPr lang="ru-RU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11736" y="3210968"/>
            <a:ext cx="1834256" cy="284693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Косвенные расходы</a:t>
            </a:r>
            <a:endParaRPr lang="ru-RU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 flipH="1">
            <a:off x="3215548" y="3507205"/>
            <a:ext cx="303278" cy="284693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518827" y="3652448"/>
            <a:ext cx="1490820" cy="284693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рентабельность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009647" y="3461037"/>
            <a:ext cx="436884" cy="284693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31365" y="3647526"/>
            <a:ext cx="1580370" cy="500137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платной услуги 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fld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64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9988194"/>
              </p:ext>
            </p:extLst>
          </p:nvPr>
        </p:nvGraphicFramePr>
        <p:xfrm>
          <a:off x="179512" y="123475"/>
          <a:ext cx="8856983" cy="4996144"/>
        </p:xfrm>
        <a:graphic>
          <a:graphicData uri="http://schemas.openxmlformats.org/drawingml/2006/table">
            <a:tbl>
              <a:tblPr/>
              <a:tblGrid>
                <a:gridCol w="1594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32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31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431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26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68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886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1108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9237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2078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3949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0908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2207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194156">
                <a:tc rowSpan="4"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работы, услуги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Объем государственных услуг  (единиц)</a:t>
                      </a:r>
                    </a:p>
                  </a:txBody>
                  <a:tcPr marL="2079" marR="2079" marT="20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Планируемые затраты на выполнение работ из средств субсидии на финансирование государственного задания: ( руб.)</a:t>
                      </a:r>
                    </a:p>
                  </a:txBody>
                  <a:tcPr marL="2079" marR="2079" marT="207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42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ВСЕГО: на бюджетной (бесплатной) основе 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ВСЕГО затрат на государственную услугу (работу) из средств субсидии на финансирование государственного задания: (руб.)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 том числе 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50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фактически оказанных в предыдущем году</a:t>
                      </a:r>
                    </a:p>
                  </a:txBody>
                  <a:tcPr marL="2079" marR="2079" marT="2079" marB="0" vert="vert27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планируемых в текущем году</a:t>
                      </a:r>
                    </a:p>
                  </a:txBody>
                  <a:tcPr marL="2079" marR="2079" marT="2079" marB="0" vert="vert27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максимальная мощность </a:t>
                      </a:r>
                    </a:p>
                  </a:txBody>
                  <a:tcPr marL="2079" marR="2079" marT="2079" marB="0" vert="vert27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 оплату труда и начисления на выплаты по оплате труда (КОСГУ : 211+213)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 приобретение расходных материалов (из КОСГУ : 310,340)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 услуги связи,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транспорт (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КОСГУ: 221; 222; 226) 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Иные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51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всего: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 т.ч. основного персонала </a:t>
                      </a:r>
                      <a:r>
                        <a:rPr lang="ru-RU" sz="900" b="1" i="0" u="none" strike="noStrike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079" marR="2079" marT="2079" marB="0" vert="vert27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в т.ч. АУП и ВТП </a:t>
                      </a:r>
                    </a:p>
                  </a:txBody>
                  <a:tcPr marL="2079" marR="2079" marT="2079" marB="0" vert="vert27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всего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 т.ч. на на костюмы, декорации и т.п.</a:t>
                      </a:r>
                    </a:p>
                  </a:txBody>
                  <a:tcPr marL="2079" marR="2079" marT="2079" marB="0" vert="vert27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 т.ч.  питания</a:t>
                      </a:r>
                    </a:p>
                  </a:txBody>
                  <a:tcPr marL="2079" marR="2079" marT="2079" marB="0" vert="vert27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2280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18.1=19+21+24+25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19=20+20.1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20.1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21=22+23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0618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Работа по организации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деятельности</a:t>
                      </a:r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КДФ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: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504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525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525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35 406 829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34 940 228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27 940 132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7 000 096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152 210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152 210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314 391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741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Театр танца ЗИЛ</a:t>
                      </a:r>
                    </a:p>
                  </a:txBody>
                  <a:tcPr marL="2079" marR="2079" marT="20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509 637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495 828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392 940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102 888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2 237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2 237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11 572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2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Студия уличного танца и перформанса "Фарфор"</a:t>
                      </a:r>
                    </a:p>
                  </a:txBody>
                  <a:tcPr marL="2079" marR="2079" marT="20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509 499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495 694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392 839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102 856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2 236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2 236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11 568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2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Мив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Детский балетный театр </a:t>
                      </a:r>
                    </a:p>
                  </a:txBody>
                  <a:tcPr marL="2079" marR="2079" marT="20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65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60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60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3 170 347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3 083 616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2 437 396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646 221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14 051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14 051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72 679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2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Ансамбль бального танца Бруно Белоусова»</a:t>
                      </a:r>
                    </a:p>
                  </a:txBody>
                  <a:tcPr marL="2079" marR="2079" marT="20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24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2 075 459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2 049 309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1 577 995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471 314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10 248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10 248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15 902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78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Детская студия бального танца</a:t>
                      </a:r>
                    </a:p>
                  </a:txBody>
                  <a:tcPr marL="2079" marR="2079" marT="20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322 678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318 726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247 496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71 230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1 549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1 549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2 403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228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тив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Ансамбль </a:t>
                      </a:r>
                      <a:r>
                        <a:rPr lang="ru-R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эстрадно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-спортивного танца «Карнавал»</a:t>
                      </a:r>
                    </a:p>
                  </a:txBody>
                  <a:tcPr marL="2079" marR="2079" marT="20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60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60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60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2 867 683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2 834 696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2 240 161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594 534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12 928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12 928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20 060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34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Народный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детский хореографический ансамбль «Юный </a:t>
                      </a:r>
                      <a:r>
                        <a:rPr lang="ru-RU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зиловец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</a:t>
                      </a:r>
                    </a:p>
                  </a:txBody>
                  <a:tcPr marL="2079" marR="2079" marT="20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2 483 644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2 453 540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1 910 983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542 557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11 797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11 797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18 306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42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Драматический театр им. С. Л. Штейна</a:t>
                      </a:r>
                    </a:p>
                  </a:txBody>
                  <a:tcPr marL="2079" marR="2079" marT="20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30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3 622 880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3 585 330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2 908 563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676 767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14 716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14 716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22 834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55905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Детский музыкальный театр «Город мастеров»</a:t>
                      </a:r>
                    </a:p>
                  </a:txBody>
                  <a:tcPr marL="2079" marR="2079" marT="20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30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30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2 970 865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2 940 073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2 385 105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554 968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12 067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12 067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18 725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878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Студия барабанов  "Самба реал"</a:t>
                      </a:r>
                    </a:p>
                  </a:txBody>
                  <a:tcPr marL="2079" marR="2079" marT="20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378 543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374 620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303 907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70 713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1 538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1 538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2 386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878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Оперная студия "Орфей"</a:t>
                      </a:r>
                    </a:p>
                  </a:txBody>
                  <a:tcPr marL="2079" marR="2079" marT="20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1 342 108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1 328 198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1 077 487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250 711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5 451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5 451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8 459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87860">
                <a:tc>
                  <a:txBody>
                    <a:bodyPr/>
                    <a:lstStyle/>
                    <a:p>
                      <a:pPr algn="l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Городской лагерь ЗИЛ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370 553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365 699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278 209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87 490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1 902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1 902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2 952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878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Компьютерные курсы 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"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079" marR="2079" marT="20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30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591 226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572 245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430 818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141 427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3 075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3 075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15 906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079" marR="2079" marT="207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79415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9514" y="123475"/>
          <a:ext cx="8856983" cy="4583111"/>
        </p:xfrm>
        <a:graphic>
          <a:graphicData uri="http://schemas.openxmlformats.org/drawingml/2006/table">
            <a:tbl>
              <a:tblPr/>
              <a:tblGrid>
                <a:gridCol w="1916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3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52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52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35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121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6449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04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4193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0883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7827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73145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75801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03047">
                <a:tc rowSpan="4"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работы, услуги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Объем государственных услуг  (единиц)</a:t>
                      </a:r>
                    </a:p>
                  </a:txBody>
                  <a:tcPr marL="2780" marR="2780" marT="278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Планируемые затраты на выполнение работ из средств субсидии на финансирование государственного задания: ( руб.)</a:t>
                      </a:r>
                    </a:p>
                  </a:txBody>
                  <a:tcPr marL="2780" marR="2780" marT="278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8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ВСЕГО: на бюджетной (бесплатной) основе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ВСЕГО затрат на государственную услугу (работу) из средств субсидии на финансирование государственного задания: (руб.)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 том числе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80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фактически оказанных в предыдущем году</a:t>
                      </a:r>
                    </a:p>
                  </a:txBody>
                  <a:tcPr marL="2780" marR="2780" marT="2780" marB="0" vert="vert27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планируемых в текущем году</a:t>
                      </a:r>
                    </a:p>
                  </a:txBody>
                  <a:tcPr marL="2780" marR="2780" marT="2780" marB="0" vert="vert27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максимальная мощность </a:t>
                      </a:r>
                    </a:p>
                  </a:txBody>
                  <a:tcPr marL="2780" marR="2780" marT="2780" marB="0" vert="vert27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 оплату труда и начисления на выплаты по оплате труда (КОСГУ : 211+213)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 приобретение расходных материалов (из КОСГУ : 310,340)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 услуги связи, транспорта, и др. (КОСГУ: 221; 222; 226)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Иные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52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всего: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 т.ч. основного персонала </a:t>
                      </a:r>
                      <a:r>
                        <a:rPr lang="ru-RU" sz="900" b="1" i="0" u="none" strike="noStrike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endParaRPr lang="ru-RU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780" marR="2780" marT="2780" marB="0" vert="vert27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в т.ч. АУП и ВТП </a:t>
                      </a:r>
                    </a:p>
                  </a:txBody>
                  <a:tcPr marL="2780" marR="2780" marT="2780" marB="0" vert="vert27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всего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 т.ч. на на костюмы, декорации и т.п.</a:t>
                      </a:r>
                    </a:p>
                  </a:txBody>
                  <a:tcPr marL="2780" marR="2780" marT="2780" marB="0" vert="vert27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 т.ч.  питания</a:t>
                      </a:r>
                    </a:p>
                  </a:txBody>
                  <a:tcPr marL="2780" marR="2780" marT="2780" marB="0" vert="vert27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3293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18.1=19+21+24+25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19=20+20.1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20.1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21=22+23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4316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Работа по проведению фестивалей, выставок, смотров, конкурсов, конференций и иных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программных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932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740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940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81 981 942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76 276 189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37 286 443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38 989 746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847 790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847 790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4 857 963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6400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Методических (семинар, конференция)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577 338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537 156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262 581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274 576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5 970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5 970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34 211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385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Культурно-массовых (иные зрелищные мероприятия)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360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400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59 465 774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55 327 095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27 045 800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28 281 294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614 947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614 947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3 523 733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1385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Творческих (фестиваль, выставка, конкурс, смотр)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60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3 464 026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3 222 938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1 575 483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1 647 454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35 822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35 822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205 266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2831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Публичные лекции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280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280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8 082 727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7 520 188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3 676 128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3 844 059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83 585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83 585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478 954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4493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Мастер-классы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</a:rPr>
                        <a:t>180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10 392 077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9 668 813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4 726 450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4 942 362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107 466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107 466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0" i="0" u="none" strike="noStrike">
                          <a:effectLst/>
                          <a:latin typeface="Times New Roman" panose="02020603050405020304" pitchFamily="18" charset="0"/>
                        </a:rPr>
                        <a:t>615 798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6400">
                <a:tc>
                  <a:txBody>
                    <a:bodyPr/>
                    <a:lstStyle/>
                    <a:p>
                      <a:pPr algn="l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Культурно-досуговые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6400">
                <a:tc>
                  <a:txBody>
                    <a:bodyPr/>
                    <a:lstStyle/>
                    <a:p>
                      <a:pPr algn="l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Информационно-просветительские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8524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 по государственным работам (услугам)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1 436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1 265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1 465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117 388 772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111 216 417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65 226 575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45 989 842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1 000 000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1 000 000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5 172 354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57910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07502" y="123481"/>
          <a:ext cx="9036498" cy="5025136"/>
        </p:xfrm>
        <a:graphic>
          <a:graphicData uri="http://schemas.openxmlformats.org/drawingml/2006/table">
            <a:tbl>
              <a:tblPr/>
              <a:tblGrid>
                <a:gridCol w="1851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97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92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43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41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23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9239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0651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0651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623480"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услуги (работы) по ГЗ (8 колонка в план-факте)</a:t>
                      </a:r>
                    </a:p>
                  </a:txBody>
                  <a:tcPr marL="3109" marR="3109" marT="310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Показатель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109" marR="3109" marT="310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Значение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ГЗ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1 </a:t>
                      </a:r>
                      <a:r>
                        <a:rPr lang="ru-RU" sz="105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кв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109" marR="3109" marT="310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Значение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ГЗ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2 </a:t>
                      </a:r>
                      <a:r>
                        <a:rPr lang="ru-RU" sz="105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кв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109" marR="3109" marT="310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Значение по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ГЗ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3 </a:t>
                      </a:r>
                      <a:r>
                        <a:rPr lang="ru-RU" sz="105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кв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109" marR="3109" marT="310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Значение по ГЗ 3 </a:t>
                      </a:r>
                      <a:r>
                        <a:rPr lang="ru-RU" sz="105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кв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109" marR="3109" marT="310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Объем ГЗ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3109" marR="3109" marT="31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Расчетная стоимость мероприятий</a:t>
                      </a:r>
                    </a:p>
                  </a:txBody>
                  <a:tcPr marL="3109" marR="3109" marT="31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Общая стоимость</a:t>
                      </a:r>
                    </a:p>
                  </a:txBody>
                  <a:tcPr marL="3109" marR="3109" marT="31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130"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6582"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3. Организация и проведение культурно-</a:t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массовых мероприятий (культурно-массовых (иные</a:t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зрелищные мероприятия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))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109" marR="3109" marT="310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</a:t>
                      </a:r>
                      <a:b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мероприятий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123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358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50000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17 900 000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12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</a:t>
                      </a:r>
                      <a:b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посетителей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20 558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13 230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8 224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21 988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64 000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3247"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4. Организация и проведение культурно-</a:t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массовых мероприятий (мастер-классы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)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109" marR="3109" marT="310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</a:t>
                      </a:r>
                      <a:b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мероприятий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180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20000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3 600 000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34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</a:t>
                      </a:r>
                      <a:b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посетителей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880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1 040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820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860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3 600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6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421"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5. Организация и проведение культурно-</a:t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массовых мероприятий (методических (семинар,</a:t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конференция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))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109" marR="3109" marT="310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</a:t>
                      </a:r>
                      <a:b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мероприятий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10000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200 000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81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</a:t>
                      </a:r>
                      <a:b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посетителей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400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200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150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250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1 000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10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3247"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6. Организация и проведение культурно-</a:t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массовых мероприятий (публичные лекции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)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109" marR="3109" marT="310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</a:t>
                      </a:r>
                      <a:b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мероприятий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280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10000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2 800 000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85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</a:t>
                      </a:r>
                      <a:b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посетителей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3 870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3 465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2 250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3 015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12 600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3247">
                <a:tc rowSpan="2">
                  <a:txBody>
                    <a:bodyPr/>
                    <a:lstStyle/>
                    <a:p>
                      <a:pPr algn="l" fontAlgn="t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7. Организация и проведение культурно-</a:t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массовых мероприятий  (творческих (фестиваль,</a:t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выставка, конкурс, смотр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))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109" marR="3109" marT="310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</a:t>
                      </a:r>
                      <a:b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мероприятий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30000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1 200 000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53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</a:t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посетителей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10 000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5 625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3 125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6 250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25 000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1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813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Всего мероприятий в рамках ГЗ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269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216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145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248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878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25 700 000,00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324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Всего посетителей в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рамках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ГЗ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35 708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23 560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14 569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32 363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 </a:t>
                      </a:r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           -   </a:t>
                      </a:r>
                    </a:p>
                  </a:txBody>
                  <a:tcPr marL="3109" marR="3109" marT="310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7262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6379146"/>
              </p:ext>
            </p:extLst>
          </p:nvPr>
        </p:nvGraphicFramePr>
        <p:xfrm>
          <a:off x="179512" y="771550"/>
          <a:ext cx="8424936" cy="3888426"/>
        </p:xfrm>
        <a:graphic>
          <a:graphicData uri="http://schemas.openxmlformats.org/drawingml/2006/table">
            <a:tbl>
              <a:tblPr/>
              <a:tblGrid>
                <a:gridCol w="3111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90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8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53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53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177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761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73002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Площадь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23 097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191" marR="7191" marT="71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766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Исходные данные для расчетов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Стоимость  в год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Стоимость  в месяц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Стоимость  в день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Стоимость  в час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Стоимость на кв.м/год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Стоимость на кв.м/мес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300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Обеспечение функционирования здания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36 490 772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3 040 898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99 975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4 166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1 580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132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300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Услуги связи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488 368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40 697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1 338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56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  21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 2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300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Коммунальные услуги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10 846 681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903 890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29 717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1 238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470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39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6004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техническое обсл. систем безопасности и пож. сигнализации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396 000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33 000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1 085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45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  17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 1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6004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техническое обсл-ие систем вен-ции и др. инженерных систем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40 000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3 333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110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    2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 0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300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уборка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10 950 674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912 556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30 002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1 250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474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40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300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вывоз снега, мусора и ТБО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297 000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24 750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814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34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  13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 1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300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прочие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1 186 600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98 883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3 251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135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  51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 4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300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охранные услуги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12 285 449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1 023 787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33 659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1 402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532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44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300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Налог на имущество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24 857 086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2 071 424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68 102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2 838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1 076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90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300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Амортизация здания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10 770 342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897 529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29 508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1 229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466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39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7300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Амортизация оборудования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2 641 666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220 139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7 237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302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 114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0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  10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7300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ИТОГО :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111 250 638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9 270 886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304 796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12 700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4 817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401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73002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Персонал (ФОТ +взносы)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172 788 950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14 399 079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473 394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59 174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7 481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>
                          <a:solidFill>
                            <a:srgbClr val="0D0D0D"/>
                          </a:solidFill>
                          <a:effectLst/>
                          <a:latin typeface="Times New Roman"/>
                        </a:rPr>
                        <a:t>           623   </a:t>
                      </a:r>
                    </a:p>
                  </a:txBody>
                  <a:tcPr marL="7191" marR="7191" marT="7191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595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ИТОГО:</a:t>
                      </a:r>
                    </a:p>
                  </a:txBody>
                  <a:tcPr marL="7191" marR="7191" marT="71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284 039 588,0   </a:t>
                      </a:r>
                    </a:p>
                  </a:txBody>
                  <a:tcPr marL="7191" marR="7191" marT="71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23 669 965,7   </a:t>
                      </a:r>
                    </a:p>
                  </a:txBody>
                  <a:tcPr marL="7191" marR="7191" marT="71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778 190,7   </a:t>
                      </a:r>
                    </a:p>
                  </a:txBody>
                  <a:tcPr marL="7191" marR="7191" marT="71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71 874,1   </a:t>
                      </a:r>
                    </a:p>
                  </a:txBody>
                  <a:tcPr marL="7191" marR="7191" marT="71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12 297,8   </a:t>
                      </a:r>
                    </a:p>
                  </a:txBody>
                  <a:tcPr marL="7191" marR="7191" marT="71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1 024,8   </a:t>
                      </a:r>
                    </a:p>
                  </a:txBody>
                  <a:tcPr marL="7191" marR="7191" marT="719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8907"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НДС</a:t>
                      </a: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18%</a:t>
                      </a: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4764"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Рентабельность </a:t>
                      </a: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20%</a:t>
                      </a: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191" marR="7191" marT="719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191" marR="7191" marT="71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411760" y="267494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Расчет краткосрочной аренды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73360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11760" y="267494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Расчет краткосрочной аренды</a:t>
            </a:r>
            <a:endParaRPr lang="ru-RU" b="1" dirty="0">
              <a:solidFill>
                <a:srgbClr val="FF0000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035403"/>
              </p:ext>
            </p:extLst>
          </p:nvPr>
        </p:nvGraphicFramePr>
        <p:xfrm>
          <a:off x="179512" y="477208"/>
          <a:ext cx="8784975" cy="4420906"/>
        </p:xfrm>
        <a:graphic>
          <a:graphicData uri="http://schemas.openxmlformats.org/drawingml/2006/table">
            <a:tbl>
              <a:tblPr/>
              <a:tblGrid>
                <a:gridCol w="1166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10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15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89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89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71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71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7716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1894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1894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1894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142859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Прейскурант цен на аренду помещений и услуги по обслуживанию мероприятий на площадках ГАУК г. Москвы "Культурный центр ЗИЛ" с 01.07.2018</a:t>
                      </a:r>
                    </a:p>
                  </a:txBody>
                  <a:tcPr marL="1382" marR="1382" marT="138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382" marR="1382" marT="138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382" marR="1382" marT="13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382" marR="1382" marT="13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Тариф</a:t>
                      </a:r>
                      <a:r>
                        <a:rPr lang="ru-RU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1,4 р/м2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382" marR="1382" marT="13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40% ФОТ + СИ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382" marR="1382" marT="13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382" marR="1382" marT="13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382" marR="1382" marT="13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382" marR="1382" marT="13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382" marR="1382" marT="13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2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Пространства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площадь</a:t>
                      </a:r>
                    </a:p>
                  </a:txBody>
                  <a:tcPr marL="1382" marR="1382" marT="1382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 пп</a:t>
                      </a:r>
                    </a:p>
                  </a:txBody>
                  <a:tcPr marL="1382" marR="1382" marT="1382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Стоимость 1 часа  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 стоимость за 1 час</a:t>
                      </a:r>
                    </a:p>
                  </a:txBody>
                  <a:tcPr marL="1382" marR="1382" marT="138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0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Аренда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Обслуживание, в т.ч. НДС.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будни с 10 до 22</a:t>
                      </a:r>
                    </a:p>
                  </a:txBody>
                  <a:tcPr marL="1382" marR="1382" marT="138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выходные и праздничные с 10 до 22, будни с 22 до 10</a:t>
                      </a:r>
                    </a:p>
                  </a:txBody>
                  <a:tcPr marL="1382" marR="1382" marT="138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выходные и праздничные с 22 до 10</a:t>
                      </a:r>
                    </a:p>
                  </a:txBody>
                  <a:tcPr marL="1382" marR="1382" marT="138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9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Стоимость, руб, в т.ч. с НДС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Возмещение расходов, связанных с одержанием здания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Обслуживание (будни с 10 до 22)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Обслуживание (выходные и праздничные, будни с 22 до 10)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Обслуживание (выходные и праздничные с 22 до 10)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39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Большой зал (888 мест)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2 970,80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6 150,00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535,89   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21 900,00   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38 000,00   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46 500,00   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28 680,00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44 780,00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53 280,00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1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Сцена (не менее 4 часов)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420,90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840,00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75,92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3 000,00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5 100,00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6 200,00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3 920,00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6 020,00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7 120,00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79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Карманы сцены (не менее 4 часов)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16,00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40,00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2,89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200,00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400,00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500,00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250,00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450,00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550,00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79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Карманы сцены (не менее 4 часов)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14,10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30,00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2,55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200,00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400,00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500,00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240,00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440,00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540,00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43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Зал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508,90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1 010,00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91,79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3 700,00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6 300,00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7 600,00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4 810,00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7 410,00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8 710,00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9864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Балкон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205,90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410,00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37,14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1 500,00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2 600,00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3 200,00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1 950,00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3 050,00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3 650,00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83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Буфет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9,50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   80,00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   1,72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100,00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200,00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300,00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190,00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290,00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390,00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001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холл театральной части: 3 этаж 487м² 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487,90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970,00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88,00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3 500,00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6 000,00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7 200,00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4 560,00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7 060,00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8 260,00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83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Буфет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9,50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   80,00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   1,72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100,00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200,00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300,00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190,00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290,00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390,00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001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президиум 41 м² 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40,90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90,00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7,38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300,00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600,00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800,00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400,00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700,00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900,00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39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Зал 780 м² 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780,00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-   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-   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9 500,00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16 200,00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19 500,00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9 500,00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16 200,00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19 500,00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39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балкон 2 этажа клубной части 130,4 м² 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130,40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-   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-   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1 600,00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2 800,00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3 400,00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1 600,00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2 800,00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3 400,00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39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Зимний сад 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214,00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-   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80,00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3 000,00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5 100,00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6 200,00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3 100,00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5 200,00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6 300,00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39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Репетиционные пространства: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0396">
                <a:tc>
                  <a:txBody>
                    <a:bodyPr/>
                    <a:lstStyle/>
                    <a:p>
                      <a:pPr algn="l" fontAlgn="t"/>
                      <a:r>
                        <a:rPr lang="ru-RU" sz="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Кабинет 0.1</a:t>
                      </a:r>
                    </a:p>
                  </a:txBody>
                  <a:tcPr marL="1382" marR="1382" marT="1382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21,20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-   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400,00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700,00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900,00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400,00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700,00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900,00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039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Кабинет 0.18а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60,00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-   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900,00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1 600,00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2 000,00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900,00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1 600,00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2 000,00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3039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Кабинет 0.13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141,50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-   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2 000,00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3 400,00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4 100,00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2 000,00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3 400,00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4 100,00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0396">
                <a:tc>
                  <a:txBody>
                    <a:bodyPr/>
                    <a:lstStyle/>
                    <a:p>
                      <a:pPr algn="l" fontAlgn="t"/>
                      <a:r>
                        <a:rPr lang="ru-RU" sz="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Кабинет 0.5</a:t>
                      </a:r>
                    </a:p>
                  </a:txBody>
                  <a:tcPr marL="1382" marR="1382" marT="1382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27,60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-   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500,00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900,00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1 100,00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500,00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900,00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1 100,00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8759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Кабинет 1.1 (1.3 часть1)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382" marR="1382" marT="138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90,00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7,44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600,00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1 100,00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1 400,00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700,00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1 200,00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1 500,00   </a:t>
                      </a:r>
                    </a:p>
                  </a:txBody>
                  <a:tcPr marL="1382" marR="1382" marT="13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91794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1785343"/>
              </p:ext>
            </p:extLst>
          </p:nvPr>
        </p:nvGraphicFramePr>
        <p:xfrm>
          <a:off x="107504" y="26862"/>
          <a:ext cx="8640959" cy="4944537"/>
        </p:xfrm>
        <a:graphic>
          <a:graphicData uri="http://schemas.openxmlformats.org/drawingml/2006/table">
            <a:tbl>
              <a:tblPr/>
              <a:tblGrid>
                <a:gridCol w="16512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80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45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01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6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855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4356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3646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3646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0399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0399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0399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0399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150593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Пространства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площадь</a:t>
                      </a:r>
                    </a:p>
                  </a:txBody>
                  <a:tcPr marL="3586" marR="3586" marT="3586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1"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Стоимость 1 часа  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9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Аренда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Обслуживание, в т.ч. НДС.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1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Тариф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Рентабельность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Справочно: цена 1 кв.м в год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НДС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 с НДС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Стоимость, руб, в т.ч. с НДС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Возмещение расходов, связанных с одержанием здания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Обслуживание (будни с 10 до 22)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Обслуживание (выходные и праздничные, будни с 22 до 10)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Обслуживание (выходные и праздничные с 22 до 10)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88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Большой зал (888 мест)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2 970,80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159,12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60,00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219,12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15 337,68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759,44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4 978,56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535,89   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900,00   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38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000,00   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46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500,00   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979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Сцена (не менее 4 часов)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420,90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589,26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589,26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12 264,00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106,07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695,33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840,00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75,92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776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Карманы сцены (не менее 4 часов)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16,00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22,40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22,40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12 264,00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4,03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26,43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40,00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2,89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200,00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400,00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500,00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776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Карманы сцены (не менее 4 часов)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14,10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19,74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19,74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12 264,00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3,55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23,29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30,00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2,55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200,00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400,00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500,00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290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Зал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508,90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712,46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712,46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12 264,00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128,24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840,70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010,00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91,79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600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Балкон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205,90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288,26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288,26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12 264,00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51,89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340,15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410,00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37,14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2979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Гримерка 1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10,60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14,84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14,84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12 264,00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2,67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17,51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30,00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1,92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100,00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200,00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300,00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2979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Гримерка 2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11,90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16,66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16,66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12 264,00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3,00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19,66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30,00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2,15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100,00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200,00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300,00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2979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холл театральной части: 1 этаж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549,10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768,74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768,74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12 264,00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138,37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907,11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090,00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99,04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2979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холл театральной части: 2 этаж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523,80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733,32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733,32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12 264,00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132,00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865,32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1 040,00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94,47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1115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Буфет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9,50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 13,30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20,00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33,30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30 706,11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5,99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39,29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   80,00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   1,72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100,00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200,00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300,00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2979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холл театральной части: 3 этаж 487м² 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487,90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683,06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683,06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12 264,00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122,95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806,01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970,00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88,00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 </a:t>
                      </a: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1115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Буфет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9,50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 13,30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20,00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33,30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30 706,11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5,99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39,29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   80,00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   1,72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100,00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200,00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                 300,00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290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президиум 41 м² 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40,90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57,26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-   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57,26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12 264,00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10,31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67,57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90,00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7,38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300,00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600,00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800,00   </a:t>
                      </a:r>
                    </a:p>
                  </a:txBody>
                  <a:tcPr marL="3586" marR="3586" marT="358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5274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Зал-конструктор (с холлом и гримерками)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472,80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412,72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123,82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536,54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96,58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633,11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1 030,00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53,18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5 500,00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9 700,00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11 900,00</a:t>
                      </a:r>
                    </a:p>
                  </a:txBody>
                  <a:tcPr marL="3586" marR="3586" marT="358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75084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Заголовок 1"/>
          <p:cNvSpPr>
            <a:spLocks noGrp="1"/>
          </p:cNvSpPr>
          <p:nvPr>
            <p:ph type="title"/>
          </p:nvPr>
        </p:nvSpPr>
        <p:spPr>
          <a:xfrm>
            <a:off x="492125" y="450850"/>
            <a:ext cx="7886700" cy="995363"/>
          </a:xfrm>
        </p:spPr>
        <p:txBody>
          <a:bodyPr/>
          <a:lstStyle/>
          <a:p>
            <a:pPr eaLnBrk="1" hangingPunct="1"/>
            <a:r>
              <a:rPr lang="ru-RU" altLang="ru-RU" sz="320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Эффективный контракт</a:t>
            </a:r>
            <a:br>
              <a:rPr lang="ru-RU" altLang="ru-RU" sz="320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800" i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по оформлению трудовых отношений с работником</a:t>
            </a:r>
            <a:br>
              <a:rPr lang="ru-RU" altLang="ru-RU" sz="1800" i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800" i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государственного (муниципального) учреждения при введении эффективного контракта (приказ Минтруда России от «26» апреля 2013 г. № 167н)</a:t>
            </a:r>
            <a:br>
              <a:rPr lang="ru-RU" altLang="ru-RU" sz="1800" i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3200" i="1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5113" y="1452563"/>
            <a:ext cx="8705850" cy="3563937"/>
          </a:xfrm>
        </p:spPr>
        <p:txBody>
          <a:bodyPr rtlCol="0">
            <a:normAutofit fontScale="62500" lnSpcReduction="20000"/>
          </a:bodyPr>
          <a:lstStyle/>
          <a:p>
            <a:pPr marL="203400" indent="0" eaLnBrk="1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Трудовой договор в котором уточнены и конкретизированы:</a:t>
            </a:r>
          </a:p>
          <a:p>
            <a:pPr marL="660600" indent="-457200" eaLnBrk="1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трудовая функция</a:t>
            </a:r>
          </a:p>
          <a:p>
            <a:pPr marL="660600" indent="-457200" eaLnBrk="1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и критерии оценки эффективности деятельности для назначения стимулирующих выплат в зависимости от результатов труда и качества оказываемых государственных (муниципальных) услуг</a:t>
            </a:r>
          </a:p>
          <a:p>
            <a:pPr marL="660600" indent="-457200" eaLnBrk="1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оплаты труда и размер вознаграждения</a:t>
            </a:r>
          </a:p>
          <a:p>
            <a:pPr marL="864000" indent="-457200" eaLnBrk="1" hangingPunct="1">
              <a:spcAft>
                <a:spcPts val="0"/>
              </a:spcAft>
              <a:buFont typeface="Symbol" panose="05050102010706020507" pitchFamily="18" charset="2"/>
              <a:buChar char=""/>
              <a:defRPr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должностной оклад, ставка заработной платы _________ рублей в месяц;</a:t>
            </a:r>
          </a:p>
          <a:p>
            <a:pPr marL="864000" indent="-457200" eaLnBrk="1" hangingPunct="1">
              <a:spcAft>
                <a:spcPts val="0"/>
              </a:spcAft>
              <a:buFont typeface="Symbol" panose="05050102010706020507" pitchFamily="18" charset="2"/>
              <a:buChar char=""/>
              <a:defRPr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выплаты компенсационного характера</a:t>
            </a:r>
          </a:p>
          <a:p>
            <a:pPr marL="864000" indent="-457200" eaLnBrk="1" hangingPunct="1">
              <a:spcAft>
                <a:spcPts val="0"/>
              </a:spcAft>
              <a:buFont typeface="Symbol" panose="05050102010706020507" pitchFamily="18" charset="2"/>
              <a:buChar char=""/>
              <a:defRPr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выплаты стимулирующего характера</a:t>
            </a:r>
          </a:p>
          <a:p>
            <a:pPr marL="660600" indent="-457200" eaLnBrk="1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 размер поощрения за достижение коллективных результатов труда</a:t>
            </a:r>
          </a:p>
          <a:p>
            <a:pPr marL="660600" indent="-457200" eaLnBrk="1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меры социальной поддержки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Заголовок 1"/>
          <p:cNvSpPr>
            <a:spLocks noGrp="1"/>
          </p:cNvSpPr>
          <p:nvPr>
            <p:ph type="title"/>
          </p:nvPr>
        </p:nvSpPr>
        <p:spPr>
          <a:xfrm>
            <a:off x="257175" y="0"/>
            <a:ext cx="8877300" cy="423863"/>
          </a:xfrm>
        </p:spPr>
        <p:txBody>
          <a:bodyPr/>
          <a:lstStyle/>
          <a:p>
            <a:pPr eaLnBrk="1" hangingPunct="1"/>
            <a:r>
              <a:rPr lang="ru-RU" altLang="ru-RU" sz="240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Выплаты компенсационного характера</a:t>
            </a:r>
            <a:endParaRPr lang="ru-RU" altLang="ru-RU" sz="2400" i="1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7950" y="400050"/>
          <a:ext cx="8934450" cy="4654551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4362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00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88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33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Наименование выплаты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01" marR="13801" marT="22702" marB="22702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Правовое основание и порядок определения размера выплаты 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01" marR="13801" marT="22702" marB="22702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</a:rPr>
                        <a:t>Размер выплаты 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921" marR="12688" marT="12687" marB="1268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73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доплаты за совмещение профессий (должностей)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01" marR="13801" marT="22702" marB="22702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 соответствии со ст.151 ТК РФ 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01" marR="13801" marT="22702" marB="22702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устанавливается в дополнительном соглашении к трудовому договору и определяется  соглашением сторон. Выплаты  и производятся в пределах должностного оклада по совмещаемой должности с учетом объема фактически выполняемых работ.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921" marR="12688" marT="12687" marB="1268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147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доплаты за сверхурочную работу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01" marR="13801" marT="22702" marB="22702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в соответствии со ст.152 ТК РФ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01" marR="13801" marT="22702" marB="22702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за первые 2 часа работы не менее чем в полуторном размере, за последующие часы - не менее чем в двойном размере от должностного оклада. По желанию работника вместо повышенной оплаты может компенсироваться предоставлением дополнительного времени отдыха, но не менее времени, отработанного сверхурочно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921" marR="12688" marT="12687" marB="1268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136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доплата за работу в ночное время (с 22 до 6 часов)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01" marR="13801" marT="22702" marB="22702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со ст.154 ТК РФ и Постановлением Правительства РФ от 22.07.2008 N 554 «О минимальном размере повышения оплаты труда за работу в ночное время»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01" marR="13801" marT="22702" marB="22702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20 % часовой тарифной ставки (оклада (должностного оклада), рассчитанного за час работы) за каждый час работы в ночное время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921" marR="12688" marT="12687" marB="1268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096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доплаты за работу в выходные и праздничные дни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01" marR="13801" marT="22702" marB="22702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ст.153 Трудового кодекса Российской Федерации, п.4.11. Правил внутреннего трудового распорядка от 01.01.2009 г. (локальный акт Работодателя)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01" marR="13801" marT="22702" marB="22702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 в размере не менее одинарной дневной или часовой ставки (части оклада (должностного оклада) за день или час работы) сверх оклада (должностного оклада), если работа в выходной или нерабочий праздничный день производилась в пределах месячной нормы рабочего времени,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 в размере не менее двойной дневной или часовой ставки (части оклада (должностного оклада) за день или час работы) сверх оклада (должностного оклада), если работа производилась сверх месячной нормы рабочего времени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Вместо повышенной оплаты работнику может быть предоставлен другой день отдыха. В таком случае работа в выходной или нерабочий праздничный день оплачивается в одинарном размере, а день отдыха оплате не подлежит.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921" marR="12688" marT="12687" marB="1268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40</a:t>
            </a:fld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143125" y="92968"/>
            <a:ext cx="485775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dirty="0"/>
              <a:t>Эффективный контракт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4831" y="978183"/>
            <a:ext cx="1688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Оклад в месяц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22136" y="978183"/>
            <a:ext cx="2912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Стимулирующие надбавки</a:t>
            </a:r>
          </a:p>
        </p:txBody>
      </p:sp>
      <p:sp>
        <p:nvSpPr>
          <p:cNvPr id="6" name="TextBox 5"/>
          <p:cNvSpPr txBox="1"/>
          <p:nvPr/>
        </p:nvSpPr>
        <p:spPr>
          <a:xfrm flipH="1">
            <a:off x="2267744" y="894670"/>
            <a:ext cx="311957" cy="519373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2925" b="1" dirty="0"/>
              <a:t>+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78721" y="1929187"/>
            <a:ext cx="2200275" cy="3000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350" b="1" dirty="0"/>
              <a:t>Стимулирующие надбавки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450" y="2939090"/>
            <a:ext cx="2571750" cy="113107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350" b="1" dirty="0" smtClean="0"/>
              <a:t>Качество</a:t>
            </a:r>
          </a:p>
          <a:p>
            <a:r>
              <a:rPr lang="ru-RU" sz="1350" b="1" dirty="0"/>
              <a:t>(</a:t>
            </a:r>
            <a:r>
              <a:rPr lang="ru-RU" sz="1350" b="1" dirty="0" smtClean="0"/>
              <a:t>Исполнительская</a:t>
            </a:r>
            <a:r>
              <a:rPr lang="ru-RU" sz="1350" b="1" dirty="0"/>
              <a:t>, финансовая</a:t>
            </a:r>
          </a:p>
          <a:p>
            <a:r>
              <a:rPr lang="ru-RU" sz="1350" b="1" dirty="0"/>
              <a:t>и трудовая </a:t>
            </a:r>
            <a:r>
              <a:rPr lang="ru-RU" sz="1350" b="1" dirty="0" smtClean="0"/>
              <a:t>дисциплина, квалификация и т.п.)</a:t>
            </a:r>
            <a:endParaRPr lang="ru-RU" sz="1350" b="1" dirty="0"/>
          </a:p>
          <a:p>
            <a:r>
              <a:rPr lang="ru-RU" sz="1350" b="1" dirty="0" smtClean="0"/>
              <a:t>0-100% </a:t>
            </a:r>
            <a:r>
              <a:rPr lang="ru-RU" sz="1350" b="1" dirty="0"/>
              <a:t>*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5750" y="4896612"/>
            <a:ext cx="38290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/>
              <a:t>* % соотношение зависит от подразделения и занимаемой должности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20974" y="2950520"/>
            <a:ext cx="3257551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350" b="1" dirty="0"/>
              <a:t>Эффективность и результативность в т.ч.</a:t>
            </a:r>
          </a:p>
          <a:p>
            <a:pPr marL="214313" indent="-214313">
              <a:buFont typeface="Wingdings" panose="05000000000000000000" pitchFamily="2" charset="2"/>
              <a:buChar char="ü"/>
            </a:pPr>
            <a:r>
              <a:rPr lang="ru-RU" sz="1350" b="1" dirty="0"/>
              <a:t>выполнение показателей по </a:t>
            </a:r>
            <a:r>
              <a:rPr lang="ru-RU" sz="1350" b="1" dirty="0" smtClean="0"/>
              <a:t>ГЗ и </a:t>
            </a:r>
            <a:r>
              <a:rPr lang="ru-RU" sz="1350" b="1" dirty="0" err="1" smtClean="0"/>
              <a:t>внебюджету</a:t>
            </a:r>
            <a:endParaRPr lang="ru-RU" sz="1350" b="1" dirty="0"/>
          </a:p>
          <a:p>
            <a:r>
              <a:rPr lang="ru-RU" sz="1350" b="1" dirty="0"/>
              <a:t>0-100%*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58000" y="3140142"/>
            <a:ext cx="2187702" cy="5078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350" b="1" dirty="0"/>
              <a:t>Расширение обязанностей</a:t>
            </a:r>
          </a:p>
          <a:p>
            <a:r>
              <a:rPr lang="ru-RU" sz="1350" b="1" dirty="0" smtClean="0"/>
              <a:t>0-100</a:t>
            </a:r>
            <a:r>
              <a:rPr lang="ru-RU" sz="1350" b="1" dirty="0"/>
              <a:t>%*</a:t>
            </a:r>
          </a:p>
        </p:txBody>
      </p:sp>
      <p:sp>
        <p:nvSpPr>
          <p:cNvPr id="12" name="Правая фигурная скобка 11"/>
          <p:cNvSpPr/>
          <p:nvPr/>
        </p:nvSpPr>
        <p:spPr>
          <a:xfrm rot="16200000">
            <a:off x="4318827" y="-532264"/>
            <a:ext cx="477773" cy="6200774"/>
          </a:xfrm>
          <a:prstGeom prst="rightBrace">
            <a:avLst>
              <a:gd name="adj1" fmla="val 33213"/>
              <a:gd name="adj2" fmla="val 50295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 flipH="1">
            <a:off x="5497345" y="903162"/>
            <a:ext cx="311957" cy="519373"/>
          </a:xfrm>
          <a:prstGeom prst="rect">
            <a:avLst/>
          </a:prstGeom>
          <a:noFill/>
        </p:spPr>
        <p:txBody>
          <a:bodyPr wrap="square" lIns="68579" tIns="34290" rIns="68579" bIns="34290" rtlCol="0">
            <a:spAutoFit/>
          </a:bodyPr>
          <a:lstStyle/>
          <a:p>
            <a:r>
              <a:rPr lang="ru-RU" sz="2925" b="1" dirty="0"/>
              <a:t>+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66009" y="978183"/>
            <a:ext cx="316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Компенсационные выплаты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919226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Заголовок 1"/>
          <p:cNvSpPr txBox="1">
            <a:spLocks/>
          </p:cNvSpPr>
          <p:nvPr/>
        </p:nvSpPr>
        <p:spPr bwMode="auto">
          <a:xfrm>
            <a:off x="265113" y="34925"/>
            <a:ext cx="8878887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360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Выплаты стимулирующего характера</a:t>
            </a:r>
            <a:endParaRPr lang="ru-RU" altLang="ru-RU" sz="3600" i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65113" y="381000"/>
          <a:ext cx="8588376" cy="4668838"/>
        </p:xfrm>
        <a:graphic>
          <a:graphicData uri="http://schemas.openxmlformats.org/drawingml/2006/table">
            <a:tbl>
              <a:tblPr/>
              <a:tblGrid>
                <a:gridCol w="1128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36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583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22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59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7008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500"/>
                        </a:spcBef>
                        <a:spcAft>
                          <a:spcPts val="15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выплаты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500"/>
                        </a:spcBef>
                        <a:spcAft>
                          <a:spcPts val="15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Условия получения выплаты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500"/>
                        </a:spcBef>
                        <a:spcAft>
                          <a:spcPts val="15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 и критерии оценки эффективности деятельности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500"/>
                        </a:spcBef>
                        <a:spcAft>
                          <a:spcPts val="15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Размер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500"/>
                        </a:spcBef>
                        <a:spcAft>
                          <a:spcPts val="15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Периодичность 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4681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Выплаты за качество выполняемых работ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 набранных баллов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Общие критерии для всех сотрудников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Общие критерии для руководителей служб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Общие критерии для менеджеров (основной персонал)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Общие критерии для служб, ответственных за сдачу отчетности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Индивидуализированные критерии</a:t>
                      </a: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к окладу по каждому параметру</a:t>
                      </a: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Ежеквартально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Ежемесячно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Единовременно (в год)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5307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Интенсивность и результативность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 набранных баллов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Общие критерии для всех сотрудников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Общие критерии для руководителей служб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Общие критерии для менеджеров (основной персонал)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Общие критерии для служб, ответственных за сдачу отчетности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Индивидуализированные критерии</a:t>
                      </a: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к окладу по каждому параметру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Ежеквартально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Ежемесячно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Единовременно (в год)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58767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Расширение зон обслуживания</a:t>
                      </a:r>
                      <a:endParaRPr kumimoji="0" lang="ru-RU" altLang="ru-RU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 набранных баллов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Общие критерии для всех сотрудников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Общие критерии для руководителей служб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Общие критерии для менеджеров (основной персонал)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Общие критерии для служб, ответственных за сдачу отчетности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Индивидуализированные критерии</a:t>
                      </a: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ru-RU" altLang="ru-RU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к окладу по каждому параметру</a:t>
                      </a:r>
                    </a:p>
                  </a:txBody>
                  <a:tcPr marL="26191" marR="26191" marT="26189" marB="27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Ежеквартально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Ежемесячно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Единовременно (а год)</a:t>
                      </a:r>
                      <a:endParaRPr kumimoji="0" lang="ru-RU" altLang="ru-RU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6191" marR="26191" marT="26189" marB="5238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69782" y="372667"/>
          <a:ext cx="8852809" cy="47666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6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36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11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48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6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415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199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71428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7675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Показатели и критерии оценки эффективности деятельности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Оценка выполнения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Периодичность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Выполняется полностью. Нет нарушений и отступлений, </a:t>
                      </a:r>
                      <a:r>
                        <a:rPr lang="ru-RU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1балл</a:t>
                      </a:r>
                      <a:endParaRPr lang="ru-RU" sz="9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Однократные несущественные отступления или нарушения,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0,8 баллов</a:t>
                      </a:r>
                      <a:endParaRPr lang="ru-RU" sz="9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Несущественные нарушения, но периодически повторяются 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 баллов</a:t>
                      </a:r>
                      <a:endParaRPr lang="ru-RU" sz="9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Имеются существенные нарушения или отступления,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баллов</a:t>
                      </a:r>
                      <a:endParaRPr lang="ru-RU" sz="9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6492"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Код критерия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</a:t>
                      </a:r>
                      <a:r>
                        <a:rPr lang="en-US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Размер,%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045" marR="34045" marT="0" marB="0" vert="vert27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045" marR="34045" marT="0" marB="0" vert="vert27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045" marR="34045" marT="0" marB="0" vert="vert27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045" marR="34045" marT="0" marB="0" vert="vert27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46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Исполнительская, финансовая и трудовая дисциплина, в </a:t>
                      </a:r>
                      <a:r>
                        <a:rPr lang="ru-RU" sz="1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т.ч</a:t>
                      </a: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исполнение функционала по должности, поручений руководства и вышестоящих органов, локальных нормативных актов, внутренних регламентов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81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81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81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Ежеквартально/ежемесячно. При </a:t>
                      </a: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появлении замечаний, выплата снимается (уменьшается) в текущем периоде. Срок действия: до 3-х </a:t>
                      </a:r>
                      <a:r>
                        <a:rPr lang="ru-RU" sz="11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мес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5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1.2.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Отсутствие обоснованных жалоб со стороны потребителей (</a:t>
                      </a:r>
                      <a:r>
                        <a:rPr lang="ru-RU" sz="1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в.т.ч</a:t>
                      </a: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в адрес подчиненных)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81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81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81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Ежеквартально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665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1.3.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Прохождение в отчетном периоде подготовки, переподготовки, повышения квалификации, участие в семинарах  по повышению профессионального мастерства (наличие сертификатов)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81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81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Ежегодно (или с момента получения, подтверждения)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73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1.4.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Соблюдение положений Кодекса профессиональной этики </a:t>
                      </a:r>
                      <a:r>
                        <a:rPr lang="ru-RU" sz="1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работника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81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Ежеквартально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25534" marR="2553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8851" name="Rectangle 1"/>
          <p:cNvSpPr>
            <a:spLocks noChangeArrowheads="1"/>
          </p:cNvSpPr>
          <p:nvPr/>
        </p:nvSpPr>
        <p:spPr bwMode="auto">
          <a:xfrm>
            <a:off x="1103313" y="-7938"/>
            <a:ext cx="7129462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C00000"/>
                </a:solidFill>
                <a:cs typeface="Times New Roman" panose="02020603050405020304" pitchFamily="18" charset="0"/>
              </a:rPr>
              <a:t>1. Общие критерии и показатели эффективности и результативности </a:t>
            </a:r>
            <a:endParaRPr lang="ru-RU" altLang="ru-RU" sz="280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1"/>
          <p:cNvSpPr>
            <a:spLocks noChangeArrowheads="1"/>
          </p:cNvSpPr>
          <p:nvPr/>
        </p:nvSpPr>
        <p:spPr bwMode="auto">
          <a:xfrm>
            <a:off x="198438" y="147638"/>
            <a:ext cx="88169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400" b="1">
                <a:solidFill>
                  <a:srgbClr val="C00000"/>
                </a:solidFill>
              </a:rPr>
              <a:t>2. Индивидуальные критерии и показатели эффективности и результативности руководителей (центров, отделов, служб, секторов, коллективов), главного инженера/энергетика, инженеров, по уровню компетенций:</a:t>
            </a:r>
            <a:endParaRPr lang="ru-RU" altLang="ru-RU" sz="2000">
              <a:solidFill>
                <a:srgbClr val="C0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99551" y="709526"/>
          <a:ext cx="8931992" cy="44577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68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0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206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53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9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0315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74403">
                <a:tc rowSpan="2">
                  <a:txBody>
                    <a:bodyPr/>
                    <a:lstStyle/>
                    <a:p>
                      <a:pPr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Код критерия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Показатели и критерии оценки эффективности деятельности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Оценка выполнения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Периодичность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38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+mn-lt"/>
                        </a:rPr>
                        <a:t>MAX</a:t>
                      </a:r>
                      <a:r>
                        <a:rPr lang="en-US" sz="1100" baseline="0" dirty="0">
                          <a:effectLst/>
                          <a:latin typeface="+mn-lt"/>
                        </a:rPr>
                        <a:t>  </a:t>
                      </a:r>
                    </a:p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Размер</a:t>
                      </a:r>
                      <a:r>
                        <a:rPr lang="en-US" sz="1100" dirty="0">
                          <a:effectLst/>
                          <a:latin typeface="+mn-lt"/>
                        </a:rPr>
                        <a:t> %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Выполняется полностью. Нет нарушений и отступлений, 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Однократные несущественные отступления или нарушения, 0,8 баллов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Несущественные нарушения, но периодически повторяются , 0,5 баллов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Имеются существенные нарушения или отступления,     0 баллов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74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2.1.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5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Отсутствие замечаний на отчетную дату по результатам контрольных проверок (нарушение бюджетного, трудового, налогового, гражданского и иного законодательства)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810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 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810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810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Ежеквартально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74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2.2.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10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Уровень контроля за регистрацией/ отправкой, хранением, за сроками исполнения документов, поручений руководителя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Ежеквартально 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04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2.3.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50-</a:t>
                      </a:r>
                      <a:r>
                        <a:rPr lang="en-US" sz="1100" dirty="0">
                          <a:effectLst/>
                          <a:latin typeface="+mn-lt"/>
                        </a:rPr>
                        <a:t>10</a:t>
                      </a:r>
                      <a:r>
                        <a:rPr lang="ru-RU" sz="1100" dirty="0">
                          <a:effectLst/>
                          <a:latin typeface="+mn-lt"/>
                        </a:rPr>
                        <a:t>0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Выполнение показателей по государственному заданию/ по реализации проектов/услуг на платной основе: 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выполнение 95-100%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выполнение 90-95%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выполнение 80-90%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+mn-lt"/>
                        </a:rPr>
                        <a:t>ниже </a:t>
                      </a:r>
                      <a:r>
                        <a:rPr lang="ru-RU" sz="1100" dirty="0">
                          <a:effectLst/>
                          <a:latin typeface="+mn-lt"/>
                        </a:rPr>
                        <a:t>80%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+mn-lt"/>
                        </a:rPr>
                        <a:t>Ежеквартально</a:t>
                      </a:r>
                      <a:r>
                        <a:rPr lang="ru-RU" sz="1100" dirty="0">
                          <a:effectLst/>
                          <a:latin typeface="+mn-lt"/>
                        </a:rPr>
                        <a:t>. Допускается отклонение 5% в текущем периоде, при условии выполнения за год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0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Суммированный учет, в зависимости набора показателей по каждому подразделению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39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2.3.1.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effectLst/>
                          <a:latin typeface="+mn-lt"/>
                        </a:rPr>
                        <a:t>количество клубных формирований</a:t>
                      </a:r>
                      <a:endParaRPr lang="ru-RU" sz="1100" i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effectLst/>
                          <a:latin typeface="+mn-lt"/>
                        </a:rPr>
                        <a:t>Для подразделений по основной деятельности, выполняющих работу по организации кружков, студий и других клубных формирований</a:t>
                      </a:r>
                      <a:endParaRPr lang="ru-RU" sz="1100" i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92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2.3.2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effectLst/>
                          <a:latin typeface="+mn-lt"/>
                        </a:rPr>
                        <a:t>количество участников в </a:t>
                      </a:r>
                      <a:r>
                        <a:rPr lang="ru-RU" sz="1100" i="1" dirty="0" smtClean="0">
                          <a:effectLst/>
                          <a:latin typeface="+mn-lt"/>
                        </a:rPr>
                        <a:t>КДФ (в </a:t>
                      </a:r>
                      <a:r>
                        <a:rPr lang="ru-RU" sz="1100" i="1" dirty="0">
                          <a:effectLst/>
                          <a:latin typeface="+mn-lt"/>
                        </a:rPr>
                        <a:t>соответствии с нормативом или планом по самоокупаемости)</a:t>
                      </a:r>
                      <a:endParaRPr lang="ru-RU" sz="1100" i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i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6795" marR="267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6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2.3.3.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effectLst/>
                          <a:latin typeface="+mn-lt"/>
                        </a:rPr>
                        <a:t>количество мероприятий</a:t>
                      </a:r>
                      <a:endParaRPr lang="ru-RU" sz="1100" i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effectLst/>
                          <a:latin typeface="+mn-lt"/>
                        </a:rPr>
                        <a:t>Для всех подразделений по основной деятельности</a:t>
                      </a:r>
                      <a:endParaRPr lang="ru-RU" sz="1100" i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47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2.3.4.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effectLst/>
                          <a:latin typeface="+mn-lt"/>
                        </a:rPr>
                        <a:t>количество посещений мероприятий</a:t>
                      </a:r>
                      <a:endParaRPr lang="ru-RU" sz="1100" i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effectLst/>
                          <a:latin typeface="+mn-lt"/>
                        </a:rPr>
                        <a:t>Для всех подразделений по основной деятельности</a:t>
                      </a:r>
                      <a:endParaRPr lang="ru-RU" sz="1100" i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8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2.3.5.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effectLst/>
                          <a:latin typeface="+mn-lt"/>
                        </a:rPr>
                        <a:t>количество поступивших средств на платной основе</a:t>
                      </a:r>
                      <a:endParaRPr lang="ru-RU" sz="1100" i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effectLst/>
                          <a:latin typeface="+mn-lt"/>
                        </a:rPr>
                        <a:t>Для всех подразделений по основной деятельности</a:t>
                      </a:r>
                      <a:endParaRPr lang="ru-RU" sz="1100" i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1"/>
          <p:cNvSpPr>
            <a:spLocks noChangeArrowheads="1"/>
          </p:cNvSpPr>
          <p:nvPr/>
        </p:nvSpPr>
        <p:spPr bwMode="auto">
          <a:xfrm>
            <a:off x="107950" y="-52388"/>
            <a:ext cx="8907463" cy="923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C00000"/>
                </a:solidFill>
              </a:rPr>
              <a:t>2. Индивидуальные критерии и показатели эффективности и результативности руководителей (центров, отделов, служб, секторов, коллективов), главного инженера/энергетика, инженеров, по уровню компетенций:</a:t>
            </a:r>
            <a:endParaRPr lang="ru-RU" altLang="ru-RU" sz="2800">
              <a:solidFill>
                <a:srgbClr val="C0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99552" y="709528"/>
          <a:ext cx="8958133" cy="41352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68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0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76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78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663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402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387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549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1853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15590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184023">
                <a:tc rowSpan="2">
                  <a:txBody>
                    <a:bodyPr/>
                    <a:lstStyle/>
                    <a:p>
                      <a:pPr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Код критерия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Показатели и критерии оценки эффективности деятельности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Оценка выполнения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Периодичность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21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Размер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Выполняется полностью. Нет нарушений и отступлений, 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Однократные несущественные отступления или нарушения, 0,8 баллов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Несущественные нарушения, но периодически повторяются , 0,5 баллов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Имеются существенные нарушения или отступления,     0 баллов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28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2.3*.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50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Выполнение работы по обеспечению основной и иной деятельности в соответствии с планом мероприятий, планами отделов/секторов по текущей деятельности 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Устанавливается для подразделений, непосредственно не связанных с выполнением государственного задания и Плана мероприятий. Стимулирующая выплата прямо пропорциональна показателям по выполнению государственного задания (суммированный учет)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+mn-lt"/>
                        </a:rPr>
                        <a:t>Ежеквартально</a:t>
                      </a:r>
                      <a:r>
                        <a:rPr lang="ru-RU" sz="1100" dirty="0">
                          <a:effectLst/>
                          <a:latin typeface="+mn-lt"/>
                        </a:rPr>
                        <a:t>. Допускается отклонение 5% в текущем периоде, при условии выполнения за год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21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2.4.</a:t>
                      </a: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Отсутствие спорных ситуаций с поставщиками и подрядчиками, потребителями услуг, сотрудниками, возникших вследствие некачественного оформления договорных отношений, несвоевременной оплаты или не предоставления или несвоевременное предоставление информации, документации для оформления – по уровню компетенций</a:t>
                      </a: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"/>
          <p:cNvSpPr>
            <a:spLocks noChangeArrowheads="1"/>
          </p:cNvSpPr>
          <p:nvPr/>
        </p:nvSpPr>
        <p:spPr bwMode="auto">
          <a:xfrm>
            <a:off x="198438" y="-52388"/>
            <a:ext cx="8816975" cy="923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C00000"/>
                </a:solidFill>
              </a:rPr>
              <a:t>2. Индивидуальные критерии и показатели эффективности и результативности руководителей (центров, отделов, служб, секторов, коллективов), главного инженера/энергетика, инженеров, по уровню компетенций:</a:t>
            </a:r>
            <a:endParaRPr lang="ru-RU" altLang="ru-RU" sz="2800">
              <a:solidFill>
                <a:srgbClr val="C0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99551" y="709529"/>
          <a:ext cx="8936945" cy="43784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68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0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76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33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99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21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185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384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74009">
                <a:tc rowSpan="2">
                  <a:txBody>
                    <a:bodyPr/>
                    <a:lstStyle/>
                    <a:p>
                      <a:pPr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Код критерия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Показатели и критерии оценки эффективности деятельности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Оценка выполнения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Периодичность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06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Размер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Выполняется полностью. Нет нарушений и отступлений, 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Однократные несущественные отступления или нарушения, 0,8 баллов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Несущественные нарушения, но периодически повторяются , 0,5 баллов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Имеются существенные нарушения или отступления,     0 баллов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6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2.5.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+mn-lt"/>
                        </a:rPr>
                        <a:t>10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Качество подготовки служебных материалов, запросов, заявок, документов, планов по профилю деятельности и уровню компетенции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Ежеквартально. 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07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2.6.</a:t>
                      </a: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Расширение партнерских связей, зон узнаваемости центра в творческой и </a:t>
                      </a: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бизнес-среде </a:t>
                      </a:r>
                      <a:r>
                        <a:rPr lang="ru-RU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для привлечения средств (спонсорских, </a:t>
                      </a:r>
                      <a:r>
                        <a:rPr lang="ru-RU" sz="11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грантовых</a:t>
                      </a:r>
                      <a:r>
                        <a:rPr lang="ru-RU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 </a:t>
                      </a:r>
                      <a:r>
                        <a:rPr lang="ru-RU" sz="11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т.д</a:t>
                      </a:r>
                      <a:r>
                        <a:rPr lang="ru-RU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), услуг, товаров на осуществление деятельности </a:t>
                      </a: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учреждения (количество новых партнеров, договоров не менее 10)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ежегодно</a:t>
                      </a: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61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2.7.</a:t>
                      </a: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Оптимизация рабочих процессов для организации мероприятий/разработка и внедрение рациональной плановой и учетной документации для организации 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ежегодно</a:t>
                      </a: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8018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2.8.</a:t>
                      </a: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Организация обучения/повышения квалификации, участие в семинарах по повышению профессионального мастерства сотрудников отдела/сектора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От 30% и выше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/>
                        <a:t>20-30%</a:t>
                      </a: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/>
                        <a:t>5-15%</a:t>
                      </a: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/>
                        <a:t>Менее 5%</a:t>
                      </a: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Ежеквартально.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38651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6795" marR="267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6795" marR="2679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6795" marR="2679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6795" marR="2679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1"/>
          <p:cNvSpPr>
            <a:spLocks noChangeArrowheads="1"/>
          </p:cNvSpPr>
          <p:nvPr/>
        </p:nvSpPr>
        <p:spPr bwMode="auto">
          <a:xfrm>
            <a:off x="198438" y="-52388"/>
            <a:ext cx="8816975" cy="923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C00000"/>
                </a:solidFill>
              </a:rPr>
              <a:t>3.	Индивидуальные критерии и показатели эффективности и результативности руководителей и сотрудников (центров, отделов, секторов, коллективов) по основной деятельности (дополнительные):</a:t>
            </a:r>
            <a:endParaRPr lang="ru-RU" altLang="ru-RU" sz="2800">
              <a:solidFill>
                <a:srgbClr val="C0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89620" y="919690"/>
          <a:ext cx="9054381" cy="41317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68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0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76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33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99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21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185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5590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90376">
                <a:tc rowSpan="2">
                  <a:txBody>
                    <a:bodyPr/>
                    <a:lstStyle/>
                    <a:p>
                      <a:pPr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Код критерия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Показатели и критерии оценки эффективности деятельности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Оценка выполнения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Периодичность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6098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Размер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Выполняется полностью. Нет нарушений и отступлений, 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Однократные несущественные отступления или нарушения, 0,8 баллов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Несущественные нарушения, но периодически повторяются , 0,5 баллов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Имеются существенные нарушения или отступления,     0 баллов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41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3.1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5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Отношение числа мероприятий, рассчитанных на обслуживание социально менее защищенных групп населения: детей и подростков, пенсионеров, людей с ограничениями жизнедеятельности и т.п. к общему числу  не менее 10%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Ежеквартально. 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60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3.2.</a:t>
                      </a: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Реализация проектов/услуг в рамках целевых субсидий, специализированных (в </a:t>
                      </a:r>
                      <a:r>
                        <a:rPr lang="ru-RU" sz="11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т.ч</a:t>
                      </a:r>
                      <a:r>
                        <a:rPr lang="ru-RU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имиджевых) проектов  и своевременная отчетность по ним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ежегодно</a:t>
                      </a: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26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3.3.</a:t>
                      </a: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5-30</a:t>
                      </a: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Рост количества потребителей услуг  (не менее 10%)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ежегодно</a:t>
                      </a: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2844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3.4.</a:t>
                      </a: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5-30</a:t>
                      </a: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Количество практических занятий в месяц</a:t>
                      </a: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16 </a:t>
                      </a:r>
                      <a:r>
                        <a:rPr lang="ru-RU" sz="1100" baseline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и  более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16-12</a:t>
                      </a:r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8-12</a:t>
                      </a:r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/>
                        <a:t>До </a:t>
                      </a:r>
                      <a:r>
                        <a:rPr lang="ru-RU" sz="1100" dirty="0" smtClean="0"/>
                        <a:t>8</a:t>
                      </a:r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ежеквартально</a:t>
                      </a: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22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26795" marR="2679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1"/>
          <p:cNvSpPr>
            <a:spLocks noChangeArrowheads="1"/>
          </p:cNvSpPr>
          <p:nvPr/>
        </p:nvSpPr>
        <p:spPr bwMode="auto">
          <a:xfrm>
            <a:off x="198438" y="-330200"/>
            <a:ext cx="8816975" cy="147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C00000"/>
                </a:solidFill>
              </a:rPr>
              <a:t>4.	Индивидуальные критерии и показатели эффективности и результативности (дополнительные) руководителей и сотрудников отделов, ответственных за сдачу отчетности (бухгалтерия, отдел кадров, юридическая служба, экономический отдел, аналитический отдел по работе с клубными формированиями, отдел закупок, подотчетные лица:</a:t>
            </a:r>
            <a:endParaRPr lang="ru-RU" altLang="ru-RU" sz="2800">
              <a:solidFill>
                <a:srgbClr val="C0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89620" y="917275"/>
          <a:ext cx="9054381" cy="43297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68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0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76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33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99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21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185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5590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84023">
                <a:tc rowSpan="2">
                  <a:txBody>
                    <a:bodyPr/>
                    <a:lstStyle/>
                    <a:p>
                      <a:pPr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Код критерия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 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</a:rPr>
                        <a:t>Показатели и критерии оценки эффективности деятельности</a:t>
                      </a:r>
                      <a:endParaRPr lang="ru-RU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Оценка выполнения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Периодичность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62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+mn-lt"/>
                        </a:rPr>
                        <a:t>Размер</a:t>
                      </a:r>
                      <a:endParaRPr lang="ru-RU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Выполняется полностью. Нет нарушений и отступлений, 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Однократные несущественные отступления или нарушения, 0,8 баллов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Несущественные нарушения, но периодически повторяются , 0,5 баллов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</a:rPr>
                        <a:t>Имеются существенные нарушения или отступления,     0 баллов</a:t>
                      </a:r>
                      <a:endParaRPr lang="ru-RU" sz="9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02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4.1.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10-20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Соблюдение сроков уплаты заработной платы, отпускных и больничных листов, налогов и сборов, расчетов с контрагентами (в т.ч. оформления документации) 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+mn-lt"/>
                        </a:rPr>
                        <a:t>Ежеквартально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42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4.2.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5-10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Соблюдение установленных сроков предоставления отчетности (материалов для формирования отчетности) и наличие и отсутствие замечаний со стороны пользователей отчетности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ежеквартально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793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4.3.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10-20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Отсутствие спорных ситуаций с поставщиками и подрядчиками, потребителями услуг, возникших вследствие некачественного оформления договорных отношений, несвоевременной оплаты или не предоставления или несвоевременное предоставление информации, документации для оформления</a:t>
                      </a:r>
                      <a:endParaRPr lang="ru-RU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ежеквартально</a:t>
                      </a:r>
                      <a:endParaRPr lang="ru-RU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20096" marR="2009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45855" y="142336"/>
          <a:ext cx="8488391" cy="46550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79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00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1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37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16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22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88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028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40981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87287">
                <a:tc gridSpan="9"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200"/>
                        <a:buFont typeface="+mj-lt"/>
                        <a:buAutoNum type="romanUcPeriod" startAt="2"/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специальные критерии и показатели</a:t>
                      </a:r>
                    </a:p>
                    <a:p>
                      <a:pPr marL="8394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3264">
                <a:tc rowSpan="3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Код критерия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vert="vert270"/>
                </a:tc>
                <a:tc rowSpan="3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Размер,%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vert="vert270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 и критерии оценки эффективности деятельности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выполнения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Периодичность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72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1балл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 баллов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 баллов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баллов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36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Выполняется полностью. Нет нарушений и отступлений, 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vert="vert27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Однократные несущественные отступления или нарушения,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vert="vert27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Несущественные нарушения, но периодически повторяются  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vert="vert27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Имеются существенные нарушения или отступления, 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vert="vert27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393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5.1.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0-100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Выполнение работ вне обязанностей по должности: устанавливается индивидуально и прописывается в трудовом договоре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>
                  <a:txBody>
                    <a:bodyPr/>
                    <a:lstStyle/>
                    <a:p>
                      <a:pPr indent="381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>
                  <a:txBody>
                    <a:bodyPr/>
                    <a:lstStyle/>
                    <a:p>
                      <a:pPr indent="381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Ежеквартально 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553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5.2.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5-10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работы коллективных органов управления (Наблюдательного, экспертного, общественного советов)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>
                  <a:txBody>
                    <a:bodyPr/>
                    <a:lstStyle/>
                    <a:p>
                      <a:pPr indent="381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>
                  <a:txBody>
                    <a:bodyPr/>
                    <a:lstStyle/>
                    <a:p>
                      <a:pPr indent="381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Ежеквартально 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5.3.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5-10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Работа с персональными данными работников, контрагентов Учреждения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>
                  <a:txBody>
                    <a:bodyPr/>
                    <a:lstStyle/>
                    <a:p>
                      <a:pPr indent="381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>
                  <a:txBody>
                    <a:bodyPr/>
                    <a:lstStyle/>
                    <a:p>
                      <a:pPr indent="381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Ежеквартально 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5.4.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5-10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Выполнение важных (особо важных) и ответственных (особо ответственных) работ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>
                  <a:txBody>
                    <a:bodyPr/>
                    <a:lstStyle/>
                    <a:p>
                      <a:pPr indent="381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>
                  <a:txBody>
                    <a:bodyPr/>
                    <a:lstStyle/>
                    <a:p>
                      <a:pPr indent="381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20" marR="9620" marT="9620" marB="962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55841" y="608164"/>
          <a:ext cx="8410755" cy="32364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2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824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9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933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89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757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0029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626720">
                <a:tc gridSpan="8">
                  <a:txBody>
                    <a:bodyPr/>
                    <a:lstStyle/>
                    <a:p>
                      <a:pPr marL="342900" lvl="0" indent="-3429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SzPts val="1200"/>
                        <a:buFont typeface="+mj-lt"/>
                        <a:buAutoNum type="romanUcPeriod" startAt="2"/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критерии и показатели</a:t>
                      </a:r>
                    </a:p>
                    <a:p>
                      <a:pPr marL="8394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901">
                <a:tc rowSpan="3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Код критерия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 vert="vert270"/>
                </a:tc>
                <a:tc rowSpan="3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Размер,%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 vert="vert270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 и критерии оценки эффективности деятельности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 anchor="ctr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выполнения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Периодичность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47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1балл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 баллов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 баллов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баллов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13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Выполняется полностью. Нет нарушений и отступлений, 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 vert="vert27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Однократные несущественные отступления или нарушения,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 vert="vert27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Несущественные нарушения, но периодически повторяются  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 vert="vert27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Имеются существенные нарушения или отступления, 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 vert="vert27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502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6.1.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0-20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Подтверждение звания народный/образцовый коллектив 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 anchor="ctr"/>
                </a:tc>
                <a:tc>
                  <a:txBody>
                    <a:bodyPr/>
                    <a:lstStyle/>
                    <a:p>
                      <a:pPr indent="381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 anchor="ctr"/>
                </a:tc>
                <a:tc>
                  <a:txBody>
                    <a:bodyPr/>
                    <a:lstStyle/>
                    <a:p>
                      <a:pPr indent="381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Ежегодно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335" marR="13335" marT="13335" marB="1333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07505" y="0"/>
          <a:ext cx="8923149" cy="4971324"/>
        </p:xfrm>
        <a:graphic>
          <a:graphicData uri="http://schemas.openxmlformats.org/drawingml/2006/table">
            <a:tbl>
              <a:tblPr/>
              <a:tblGrid>
                <a:gridCol w="6110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1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640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68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19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74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2184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Руководитель подразделения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Оклад: 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Надбавка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: 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Итого: 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8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22 000,00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222,5%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48950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8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Качество: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0,80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17600,00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8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Интенсивность: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0,80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17600,00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18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Расширение: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0,625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13750,00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114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выплаты</a:t>
                      </a:r>
                    </a:p>
                  </a:txBody>
                  <a:tcPr marL="1801" marR="1801" marT="1801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Условия получения выплаты</a:t>
                      </a:r>
                    </a:p>
                  </a:txBody>
                  <a:tcPr marL="1801" marR="1801" marT="1801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Показатели и критерии оценки эффективности деятельности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Код критерия по Положению об оплате труда</a:t>
                      </a:r>
                    </a:p>
                  </a:txBody>
                  <a:tcPr marL="1801" marR="1801" marT="1801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Размер в %</a:t>
                      </a:r>
                    </a:p>
                  </a:txBody>
                  <a:tcPr marL="1801" marR="1801" marT="1801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Размер в руб. </a:t>
                      </a:r>
                    </a:p>
                  </a:txBody>
                  <a:tcPr marL="1801" marR="1801" marT="1801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9732">
                <a:tc rowSpan="7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Выплаты за качество выполненных работ</a:t>
                      </a:r>
                    </a:p>
                  </a:txBody>
                  <a:tcPr marL="1801" marR="1801" marT="1801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Сумма набранных баллов, %</a:t>
                      </a:r>
                    </a:p>
                  </a:txBody>
                  <a:tcPr marL="1801" marR="1801" marT="1801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Исполнительская, финансовая и трудовая дисциплина,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в.т.ч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. исполнение функционала по должности, поручений руководства и вышестоящих органов, локальных нормативных актов, внутренних регламентов.</a:t>
                      </a:r>
                    </a:p>
                  </a:txBody>
                  <a:tcPr marL="1801" marR="1801" marT="180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1.1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15,0%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3300,00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46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Отсутствие обоснованных жалоб со стороны потребителей</a:t>
                      </a:r>
                    </a:p>
                  </a:txBody>
                  <a:tcPr marL="1801" marR="1801" marT="180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1.2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5,0%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1100,00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04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Прохождение в отчетном периоде подготовки, переподготовки, повышения квалификации, участие в семинарах  по повышению профессионального мастерства (наличие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дмпломов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 сертификатов, свидетельств)</a:t>
                      </a:r>
                    </a:p>
                  </a:txBody>
                  <a:tcPr marL="1801" marR="1801" marT="180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1.3.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10,0%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2200,00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18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Соблюдение положений Кодекса профессиональной этики работника учреждений культурно-досугового типа.</a:t>
                      </a:r>
                    </a:p>
                  </a:txBody>
                  <a:tcPr marL="1801" marR="1801" marT="180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1.4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5,0%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1100,00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895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Отсутствие замечаний на отчетную дату по результатам контрольных проверок (нарушение бюджетного, трудового, налогового, гражданского и иного законодательства, предписаний и положений по сферам деятельности).</a:t>
                      </a:r>
                    </a:p>
                  </a:txBody>
                  <a:tcPr marL="1801" marR="1801" marT="180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2.1.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5,0%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1100,00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818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Уровень контроля: за регистрацией/отправкой, хранением; за сроками исполнения документов, заявок, предписаний надзорных и контролирующих органов, поручений руководителя.</a:t>
                      </a:r>
                    </a:p>
                  </a:txBody>
                  <a:tcPr marL="1801" marR="1801" marT="180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2.2.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10,0%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2200,00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818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Соблюдение установленных сроков предоставления отчетности (материалов для формирования отчетности) и наличие и отсутствие замечаний со стороны пользователей отчетности.</a:t>
                      </a:r>
                    </a:p>
                  </a:txBody>
                  <a:tcPr marL="1801" marR="1801" marT="180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4.1.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10,0%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2200,00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31391" y="254410"/>
          <a:ext cx="8561440" cy="4455319"/>
        </p:xfrm>
        <a:graphic>
          <a:graphicData uri="http://schemas.openxmlformats.org/drawingml/2006/table">
            <a:tbl>
              <a:tblPr/>
              <a:tblGrid>
                <a:gridCol w="5862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98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425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75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4007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51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2184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Руководитель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Оклад: 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Надбавка: 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Итого: 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84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22 000,00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222,5%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48950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8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Качество: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0,80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17600,00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8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Интенсивность: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0,80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17600,00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18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Расширение: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0,625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13750,00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18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7114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выплаты</a:t>
                      </a:r>
                    </a:p>
                  </a:txBody>
                  <a:tcPr marL="1801" marR="1801" marT="1801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Условия получения выплаты</a:t>
                      </a:r>
                    </a:p>
                  </a:txBody>
                  <a:tcPr marL="1801" marR="1801" marT="1801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Показатели и критерии оценки эффективности деятельности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Код критерия по Положению об оплате труда</a:t>
                      </a:r>
                    </a:p>
                  </a:txBody>
                  <a:tcPr marL="1801" marR="1801" marT="1801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Размер в %</a:t>
                      </a:r>
                    </a:p>
                  </a:txBody>
                  <a:tcPr marL="1801" marR="1801" marT="1801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Размер в руб. </a:t>
                      </a:r>
                    </a:p>
                  </a:txBody>
                  <a:tcPr marL="1801" marR="1801" marT="1801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01901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Выплаты за качество выполненных работ</a:t>
                      </a:r>
                    </a:p>
                  </a:txBody>
                  <a:tcPr marL="1801" marR="1801" marT="1801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Сумма набранных баллов, %</a:t>
                      </a:r>
                    </a:p>
                  </a:txBody>
                  <a:tcPr marL="1801" marR="1801" marT="1801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Отсутствие спорных ситуаций с поставщиками и подрядчиками, потребителями услуг, сотрудниками, возникших вследствие некачественного оформления договорных отношений или не предоставления или несвоевременного предоставления информации, документации для оформления.</a:t>
                      </a:r>
                    </a:p>
                  </a:txBody>
                  <a:tcPr marL="1801" marR="1801" marT="180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2.4.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5,0%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1100,00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418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Отношение числа мероприятий, рассчитанных на обслуживание социально менее защищенных групп населения: детей и подростков, пенсионеров, людей с ограничениями жизнедеятельности и т.п. к общему числу не менее 10%</a:t>
                      </a:r>
                    </a:p>
                  </a:txBody>
                  <a:tcPr marL="1801" marR="1801" marT="180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3.1.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5,0%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1100,00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18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Качество подготовки служебных материалов, запросов, заявок, документов, планов по профилю деятельности и уровню компетенции.</a:t>
                      </a:r>
                    </a:p>
                  </a:txBody>
                  <a:tcPr marL="1801" marR="1801" marT="1801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2.5.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10,0%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2200,00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184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ИТОГО: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801" marR="1801" marT="1801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3220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3220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80,0%</a:t>
                      </a:r>
                    </a:p>
                  </a:txBody>
                  <a:tcPr marL="64829" marR="1801" marT="1801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17600,00</a:t>
                      </a:r>
                    </a:p>
                  </a:txBody>
                  <a:tcPr marL="1801" marR="1801" marT="180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68313" y="-4763"/>
          <a:ext cx="8561388" cy="1194306"/>
        </p:xfrm>
        <a:graphic>
          <a:graphicData uri="http://schemas.openxmlformats.org/drawingml/2006/table">
            <a:tbl>
              <a:tblPr/>
              <a:tblGrid>
                <a:gridCol w="5862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9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42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0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74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51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42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Руководитель</a:t>
                      </a: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Оклад: </a:t>
                      </a: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Надбавка: </a:t>
                      </a: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Итого: </a:t>
                      </a: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29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22 000,00</a:t>
                      </a: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222,5%</a:t>
                      </a: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48950</a:t>
                      </a: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9314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Качество:</a:t>
                      </a:r>
                    </a:p>
                  </a:txBody>
                  <a:tcPr marL="1801" marR="1801" marT="18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801" marR="1801" marT="180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0,80</a:t>
                      </a:r>
                    </a:p>
                  </a:txBody>
                  <a:tcPr marL="1801" marR="1801" marT="18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17600,00</a:t>
                      </a:r>
                    </a:p>
                  </a:txBody>
                  <a:tcPr marL="1801" marR="1801" marT="18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9314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Интенсивность:</a:t>
                      </a:r>
                    </a:p>
                  </a:txBody>
                  <a:tcPr marL="1801" marR="1801" marT="18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801" marR="1801" marT="18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0,80</a:t>
                      </a:r>
                    </a:p>
                  </a:txBody>
                  <a:tcPr marL="1801" marR="1801" marT="18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17600,00</a:t>
                      </a:r>
                    </a:p>
                  </a:txBody>
                  <a:tcPr marL="1801" marR="1801" marT="18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9314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Расширение:</a:t>
                      </a:r>
                    </a:p>
                  </a:txBody>
                  <a:tcPr marL="1801" marR="1801" marT="18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801" marR="1801" marT="18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0,625</a:t>
                      </a:r>
                    </a:p>
                  </a:txBody>
                  <a:tcPr marL="1801" marR="1801" marT="18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13750,00</a:t>
                      </a:r>
                    </a:p>
                  </a:txBody>
                  <a:tcPr marL="1801" marR="1801" marT="18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9314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07504" y="987575"/>
          <a:ext cx="8965724" cy="4061899"/>
        </p:xfrm>
        <a:graphic>
          <a:graphicData uri="http://schemas.openxmlformats.org/drawingml/2006/table">
            <a:tbl>
              <a:tblPr/>
              <a:tblGrid>
                <a:gridCol w="564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77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960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28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46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973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88346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выплаты</a:t>
                      </a:r>
                    </a:p>
                  </a:txBody>
                  <a:tcPr marL="4072" marR="4072" marT="4072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Условия получения выплаты</a:t>
                      </a:r>
                    </a:p>
                  </a:txBody>
                  <a:tcPr marL="4072" marR="4072" marT="4072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Показатели и критерии оценки эффективности деятельности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Код критерия по Положению об оплате труда</a:t>
                      </a:r>
                    </a:p>
                  </a:txBody>
                  <a:tcPr marL="4072" marR="4072" marT="4072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Размер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Размер в руб. 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522">
                <a:tc rowSpan="8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Интенсивность и результативность</a:t>
                      </a:r>
                    </a:p>
                  </a:txBody>
                  <a:tcPr marL="4072" marR="4072" marT="4072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Сумма набранных баллов, %</a:t>
                      </a:r>
                    </a:p>
                  </a:txBody>
                  <a:tcPr marL="4072" marR="4072" marT="4072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Выполнение показателей по государственному заданию/плану по внебюджетной деятельности, в том числе:</a:t>
                      </a:r>
                    </a:p>
                  </a:txBody>
                  <a:tcPr marL="4072" marR="4072" marT="407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2.3.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65,0%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14300,00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14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клубных формирований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2.3.1.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15%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2145,00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40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участников в клубном формировании (в соответствии с нормативом или планом по самоокупаемости)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2.3.1.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15%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2145,00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14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мероприятий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2.3.3.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30%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4290,00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14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посещений мероприятий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2.3.4.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30%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4290,00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14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количество поступивших средств на платной основе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2.3.5.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10%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1430,00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31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Реализация проектов/услуг в рамках целевых субсидий, специализированных (в т.ч. имиджевых) проектов, важный (срочных) поручений  и своевременная отчетность по ним</a:t>
                      </a:r>
                    </a:p>
                  </a:txBody>
                  <a:tcPr marL="4072" marR="4072" marT="407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3.3.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10%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2200,00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65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Расширение партнерских связей, зон узнаваемости центра в творческой и бизнес среде для привлечения средств (спонсорских, грантовых и т.д), услуг, товаров на осуществление деятельности учреждения</a:t>
                      </a:r>
                    </a:p>
                  </a:txBody>
                  <a:tcPr marL="4072" marR="4072" marT="407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2.6.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5%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1100,00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899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ИТОГО: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072" marR="4072" marT="4072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772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772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80%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17600,00</a:t>
                      </a:r>
                    </a:p>
                  </a:txBody>
                  <a:tcPr marL="4072" marR="4072" marT="407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31800" y="77788"/>
          <a:ext cx="8561388" cy="1336681"/>
        </p:xfrm>
        <a:graphic>
          <a:graphicData uri="http://schemas.openxmlformats.org/drawingml/2006/table">
            <a:tbl>
              <a:tblPr/>
              <a:tblGrid>
                <a:gridCol w="5862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9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42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75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40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51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37079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Руководитель</a:t>
                      </a:r>
                    </a:p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Оклад: 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Надбавка: 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Итого: 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836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22 000,00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222,5%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48950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944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Качество: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801" marR="1801" marT="180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0,80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17600,00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944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Интенсивность: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0,80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17600,00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944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Расширение: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0,625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13750,00</a:t>
                      </a:r>
                    </a:p>
                  </a:txBody>
                  <a:tcPr marL="1801" marR="1801" marT="180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944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801" marR="1801" marT="1801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53515" y="1268227"/>
          <a:ext cx="8605684" cy="3736429"/>
        </p:xfrm>
        <a:graphic>
          <a:graphicData uri="http://schemas.openxmlformats.org/drawingml/2006/table">
            <a:tbl>
              <a:tblPr/>
              <a:tblGrid>
                <a:gridCol w="564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988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44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471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91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40148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выплаты</a:t>
                      </a:r>
                    </a:p>
                  </a:txBody>
                  <a:tcPr marL="5040" marR="5040" marT="504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Условия получения выплаты</a:t>
                      </a:r>
                    </a:p>
                  </a:txBody>
                  <a:tcPr marL="5040" marR="5040" marT="504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Показатели и критерии оценки эффективности деятельности</a:t>
                      </a:r>
                    </a:p>
                  </a:txBody>
                  <a:tcPr marL="5040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Код критерия по Положению об оплате труда</a:t>
                      </a:r>
                    </a:p>
                  </a:txBody>
                  <a:tcPr marL="5040" marR="5040" marT="504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Размер</a:t>
                      </a:r>
                    </a:p>
                  </a:txBody>
                  <a:tcPr marL="5040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Размер в руб. </a:t>
                      </a:r>
                    </a:p>
                  </a:txBody>
                  <a:tcPr marL="5040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3680"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Расширение зон обслуживания</a:t>
                      </a:r>
                    </a:p>
                  </a:txBody>
                  <a:tcPr marL="5040" marR="5040" marT="504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Сумма набранных баллов, %</a:t>
                      </a:r>
                    </a:p>
                  </a:txBody>
                  <a:tcPr marL="5040" marR="5040" marT="5040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Оптимизация рабочих процессов для организации мероприятий/разработка и внедрение рациональной плановой и учетной документации для организации   </a:t>
                      </a:r>
                    </a:p>
                  </a:txBody>
                  <a:tcPr marL="5040" marR="5040" marT="50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2.7.</a:t>
                      </a:r>
                    </a:p>
                  </a:txBody>
                  <a:tcPr marL="5040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5,0%</a:t>
                      </a:r>
                    </a:p>
                  </a:txBody>
                  <a:tcPr marL="5040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1100,00</a:t>
                      </a:r>
                    </a:p>
                  </a:txBody>
                  <a:tcPr marL="5040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3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Организация библиотечной деятельности</a:t>
                      </a:r>
                    </a:p>
                  </a:txBody>
                  <a:tcPr marL="5040" marR="5040" marT="50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5.1.</a:t>
                      </a:r>
                    </a:p>
                  </a:txBody>
                  <a:tcPr marL="5040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32,5%</a:t>
                      </a:r>
                    </a:p>
                  </a:txBody>
                  <a:tcPr marL="5040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7150,00</a:t>
                      </a:r>
                    </a:p>
                  </a:txBody>
                  <a:tcPr marL="5040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53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Организация работы коллективных органов управления (Наблюдательного, Экспертного совета)</a:t>
                      </a:r>
                    </a:p>
                  </a:txBody>
                  <a:tcPr marL="5040" marR="5040" marT="50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5.2.</a:t>
                      </a:r>
                    </a:p>
                  </a:txBody>
                  <a:tcPr marL="5040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15,0%</a:t>
                      </a:r>
                    </a:p>
                  </a:txBody>
                  <a:tcPr marL="5040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3300,00</a:t>
                      </a:r>
                    </a:p>
                  </a:txBody>
                  <a:tcPr marL="5040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03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Организация обучения/повышения квалификации, участие в семинарах по повышению профессионального мастерства сотрудников отдела/сектора</a:t>
                      </a:r>
                    </a:p>
                  </a:txBody>
                  <a:tcPr marL="5040" marR="5040" marT="50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2.8.</a:t>
                      </a:r>
                    </a:p>
                  </a:txBody>
                  <a:tcPr marL="5040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10%</a:t>
                      </a:r>
                    </a:p>
                  </a:txBody>
                  <a:tcPr marL="5040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2200,00</a:t>
                      </a:r>
                    </a:p>
                  </a:txBody>
                  <a:tcPr marL="5040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ИТОГО:</a:t>
                      </a:r>
                    </a:p>
                  </a:txBody>
                  <a:tcPr marL="5040" marR="5040" marT="504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5040" marR="5040" marT="5040" marB="0"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20964" marR="5040" marT="504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20964" marR="5040" marT="50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62,5%</a:t>
                      </a:r>
                    </a:p>
                  </a:txBody>
                  <a:tcPr marL="5040" marR="5040" marT="504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13750,00</a:t>
                      </a:r>
                    </a:p>
                  </a:txBody>
                  <a:tcPr marL="5040" marR="5040" marT="504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00"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ИТОГО:</a:t>
                      </a:r>
                    </a:p>
                  </a:txBody>
                  <a:tcPr marL="5040" marR="5040" marT="504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20964" marR="5040" marT="504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20964" marR="5040" marT="504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120964" marR="5040" marT="504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48950,00</a:t>
                      </a:r>
                    </a:p>
                  </a:txBody>
                  <a:tcPr marL="5040" marR="5040" marT="504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Рисунок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8275"/>
            <a:ext cx="8740775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70061" y="823756"/>
          <a:ext cx="8749484" cy="32538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850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04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997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95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35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359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359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2195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22195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95292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u="none" strike="noStrike" dirty="0">
                          <a:effectLst/>
                        </a:rPr>
                        <a:t>Наименование выплаты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u="none" strike="noStrike" dirty="0">
                          <a:effectLst/>
                        </a:rPr>
                        <a:t>Условия получения выплаты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u="none" strike="noStrike">
                          <a:effectLst/>
                        </a:rPr>
                        <a:t>Показатели и критерии оценки эффективности деятельности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u="none" strike="noStrike" dirty="0">
                          <a:effectLst/>
                        </a:rPr>
                        <a:t>Размер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 dirty="0">
                          <a:effectLst/>
                        </a:rPr>
                        <a:t>      1 балл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>
                          <a:effectLst/>
                        </a:rPr>
                        <a:t>     0,8 баллов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>
                          <a:effectLst/>
                        </a:rPr>
                        <a:t>         0,5 баллов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u="none" strike="noStrike">
                          <a:effectLst/>
                        </a:rPr>
                        <a:t>        0 баллов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u="none" strike="noStrike" dirty="0">
                          <a:effectLst/>
                        </a:rPr>
                        <a:t>Периодичность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2148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Премиальный фонд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Сумма набранных баллов,% при условии перевыполнения плана отдела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rtl="0" fontAlgn="t"/>
                      <a:r>
                        <a:rPr lang="ru-RU" sz="1100" u="none" strike="noStrike">
                          <a:effectLst/>
                        </a:rPr>
                        <a:t>Превышение плана по государственному заданию/по реализации проектов/услуг на платной основе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ru-RU" sz="1100" u="none" strike="noStrike">
                          <a:effectLst/>
                        </a:rPr>
                        <a:t>Пропорционально превышению плана в % от оклада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u="none" strike="noStrike">
                          <a:effectLst/>
                        </a:rPr>
                        <a:t>Ежеквартально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86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FF0000"/>
                        </a:solidFill>
                        <a:effectLst/>
                        <a:latin typeface="Times New Roman"/>
                      </a:endParaRPr>
                    </a:p>
                  </a:txBody>
                  <a:tcPr marL="157007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FF0000"/>
                        </a:solidFill>
                        <a:effectLst/>
                        <a:latin typeface="Times New Roman"/>
                      </a:endParaRPr>
                    </a:p>
                  </a:txBody>
                  <a:tcPr marL="157007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FF0000"/>
                        </a:solidFill>
                        <a:effectLst/>
                        <a:latin typeface="Times New Roman"/>
                      </a:endParaRPr>
                    </a:p>
                  </a:txBody>
                  <a:tcPr marL="157007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FF0000"/>
                        </a:solidFill>
                        <a:effectLst/>
                        <a:latin typeface="Times New Roman"/>
                      </a:endParaRPr>
                    </a:p>
                  </a:txBody>
                  <a:tcPr marL="157007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56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rtl="0" fontAlgn="t"/>
                      <a:r>
                        <a:rPr lang="ru-RU" sz="1100" u="none" strike="noStrike" dirty="0">
                          <a:effectLst/>
                        </a:rPr>
                        <a:t>Количество переработок, выходов вне смен (наличие переработок - 1 балл, отсутствие - 0 баллов) стоимость часа работы менеджера * 1,5 в будни или * на 2 в выходной или праздничный день.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u="none" strike="noStrike">
                          <a:effectLst/>
                        </a:rPr>
                        <a:t>сумма за час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>
                          <a:effectLst/>
                        </a:rPr>
                        <a:t>Будний день - час * 1,5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>
                          <a:effectLst/>
                        </a:rPr>
                        <a:t>Выходной день - час * 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*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*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u="none" strike="noStrike">
                          <a:effectLst/>
                        </a:rPr>
                        <a:t>Ежемесячно в соответствии со служебными записками и табели учета рабочего времени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88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*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*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56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100" u="none" strike="noStrike">
                          <a:effectLst/>
                        </a:rPr>
                        <a:t>Внедрение новых услуг, новых стандартов качества услуг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 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361" marR="4361" marT="4361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Заголовок 1"/>
          <p:cNvSpPr>
            <a:spLocks noGrp="1"/>
          </p:cNvSpPr>
          <p:nvPr>
            <p:ph type="title"/>
          </p:nvPr>
        </p:nvSpPr>
        <p:spPr>
          <a:xfrm>
            <a:off x="407988" y="130175"/>
            <a:ext cx="7886700" cy="622300"/>
          </a:xfrm>
        </p:spPr>
        <p:txBody>
          <a:bodyPr/>
          <a:lstStyle/>
          <a:p>
            <a:pPr eaLnBrk="1" hangingPunct="1"/>
            <a:r>
              <a:rPr lang="ru-RU" altLang="ru-RU" sz="28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выплат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5575" y="971550"/>
            <a:ext cx="8693150" cy="3840163"/>
          </a:xfrm>
        </p:spPr>
        <p:txBody>
          <a:bodyPr rtlCol="0">
            <a:normAutofit fontScale="70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Выплаты стимулирующего характера выплачиваются на основании;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charset="0"/>
              <a:buAutoNum type="arabicPeriod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Представленных отчетных данных о выполнении показателей эффективности деятельности за отчетный период (месяц, квартал, год)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charset="0"/>
              <a:buAutoNum type="arabicPeriod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Установленных сроков предоставления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charset="0"/>
              <a:buAutoNum type="arabicPeriod"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Пояснительной записки</a:t>
            </a: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Ответственный за предоставление документов – руководитель соответствующих структурных подразделений или заместители по руководителя по направлению</a:t>
            </a: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Принципы премирования: объективность, прозрачность, адекватность, своевременность и справедливость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2345332"/>
              </p:ext>
            </p:extLst>
          </p:nvPr>
        </p:nvGraphicFramePr>
        <p:xfrm>
          <a:off x="114300" y="142875"/>
          <a:ext cx="8921750" cy="5295454"/>
        </p:xfrm>
        <a:graphic>
          <a:graphicData uri="http://schemas.openxmlformats.org/drawingml/2006/table">
            <a:tbl>
              <a:tblPr/>
              <a:tblGrid>
                <a:gridCol w="497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127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6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55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Рублей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Выручка, поступающая от клубного формирования, в т.ч.: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100 000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Обязательные отчисления Культурного центра ЗИЛ , из них: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45,00%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45 000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1.1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Формирование налогового фонда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2,00%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2 000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1.2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Кассовое и банковское обслуживание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3,00%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1 350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1.3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Фонд развития Культурного центра ЗИЛ, в т.ч.: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40,00%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800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1.3.1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Плановые накопления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6,00%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368"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1.3.2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Содержание имущества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14,00%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6031"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1.3.3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Фонд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стимулирующих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выплат АУП, вспомогательного (технического) персонала учреждения, в </a:t>
                      </a:r>
                      <a:r>
                        <a:rPr lang="ru-RU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т.ч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.: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20,00%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Отчисления в фонд клубного формирования в общей выручке, из них: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55,00%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55 000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439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2.1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Фактические хозяйственные и прочие накладные расходы </a:t>
                      </a:r>
                      <a:r>
                        <a:rPr lang="ru-RU" sz="12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КФза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истекший период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2.2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Фонд оплаты труда в месяц (55% за вычетом стр.2.1.)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55,00%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55 000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2.3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Отпускной фонд (8% общего ФОТ),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4,40%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4 400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880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2.4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Месячный фонд оплаты труда сотрудников клубного формирования, в том числе: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50,60%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50 600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2.4.1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Минимальный ФОТ  клубного формирования (по трудовым договорам), в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т.ч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.: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8,49%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4 297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Начисления персоналу (физическим лицам)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6,52%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3 300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ФИО работника, ___ ставка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3,26%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1 650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ФИО работника, ___ ставка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3,26%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1 650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Оплата страховых взносов во внебюджетные фонды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1,97%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997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7674"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2.4.2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Стимулирующие выплаты сотрудникам КДФ за "Качество выполняемых работ" (показатель 1.1.), в </a:t>
                      </a:r>
                      <a:r>
                        <a:rPr lang="ru-RU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т.ч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: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5,00%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2 750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2.4.2.1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Оплата страховых взносов во внебюджетные фонды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1,16%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638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2.4.2.2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Начисления персоналу (физическим лицам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3,84%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2 112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2.4.3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Стимулирующие выплаты сотрудникам КДФ за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"результативность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"  (показатель 2.3.), в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т.ч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: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37,11%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43 553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2.4.3.1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Оплата страховых взносов во внебюджетные фонды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8,61%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10 102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2.4.3.2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Начисления персоналу (физическим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лицам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28,50%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33 451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 начисления физическим лицам с учетом отпуска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42,24%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42 243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 (перечисления) физическим лицам с учетом отпуска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36,75%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36 751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70426">
                <a:tc>
                  <a:txBody>
                    <a:bodyPr/>
                    <a:lstStyle/>
                    <a:p>
                      <a:pPr algn="l" fontAlgn="t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780" marR="2780" marT="2780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 (перечисления) физическим лицам без учета отпуска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33,81%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33 811  </a:t>
                      </a:r>
                    </a:p>
                  </a:txBody>
                  <a:tcPr marL="2780" marR="2780" marT="278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14900" y="32005"/>
            <a:ext cx="3600450" cy="45719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b="1" dirty="0"/>
              <a:t>ФОТ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1050" dirty="0"/>
              <a:t>фонд оплаты труда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58</a:t>
            </a:fld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39"/>
          <a:stretch/>
        </p:blipFill>
        <p:spPr bwMode="auto">
          <a:xfrm>
            <a:off x="171450" y="18288"/>
            <a:ext cx="4532710" cy="5022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>
            <a:off x="4703732" y="2514600"/>
            <a:ext cx="16002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4704160" y="857250"/>
            <a:ext cx="16002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457950" y="730293"/>
            <a:ext cx="24574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/>
              <a:t>Отчисления учреждению 45%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4704160" y="2228850"/>
            <a:ext cx="16002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457950" y="2101893"/>
            <a:ext cx="24574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/>
              <a:t>Отчисления КФ 55%</a:t>
            </a:r>
          </a:p>
        </p:txBody>
      </p:sp>
      <p:sp>
        <p:nvSpPr>
          <p:cNvPr id="10" name="Правая фигурная скобка 9"/>
          <p:cNvSpPr/>
          <p:nvPr/>
        </p:nvSpPr>
        <p:spPr>
          <a:xfrm>
            <a:off x="4760595" y="4057650"/>
            <a:ext cx="171450" cy="983462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4704160" y="3314700"/>
            <a:ext cx="16002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457950" y="4422424"/>
            <a:ext cx="20162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/>
              <a:t>Стимулирующая часть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086350" y="4549381"/>
            <a:ext cx="121801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432804" y="3095410"/>
            <a:ext cx="2457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/>
              <a:t>Минимальный ФОТ с учетом всех ставок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39662" y="2387643"/>
            <a:ext cx="24574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/>
              <a:t>Расходы КФ на </a:t>
            </a:r>
            <a:r>
              <a:rPr lang="ru-RU" sz="1200" i="1" dirty="0" err="1"/>
              <a:t>хознужды</a:t>
            </a:r>
            <a:endParaRPr lang="ru-RU" sz="1200" i="1" dirty="0"/>
          </a:p>
        </p:txBody>
      </p:sp>
    </p:spTree>
    <p:extLst>
      <p:ext uri="{BB962C8B-B14F-4D97-AF65-F5344CB8AC3E}">
        <p14:creationId xmlns:p14="http://schemas.microsoft.com/office/powerpoint/2010/main" val="312831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179388" y="231775"/>
          <a:ext cx="8824912" cy="4910138"/>
        </p:xfrm>
        <a:graphic>
          <a:graphicData uri="http://schemas.openxmlformats.org/drawingml/2006/table">
            <a:tbl>
              <a:tblPr/>
              <a:tblGrid>
                <a:gridCol w="15128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83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0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3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2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9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7942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Работник_________________________________________________________________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Надбавка от выручки клубного формирования, в т.ч.: 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67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Должность:_______________________________________________________________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68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Качество: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5%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68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Интенсивность: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40-50%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01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выплаты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 и критерии оценки эффективности деятельности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Код критерия по Положению об оплате труда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Размер в %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Периодичность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032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Выплаты за качество выполненных работ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Исполнительская, финансовая и трудовая дисциплина, в т.ч. исполнение функционала по должности, поручений руководства и вышестоящих органов (соблюдение сроков предоставления отчетной информации), локальных нормативных актов, внутренних регламентов.</a:t>
                      </a: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</a:t>
                      </a: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5%</a:t>
                      </a: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Ежемесячно</a:t>
                      </a: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63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ИТОГО: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5%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001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выплаты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 и критерии оценки эффективности деятельности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Код критерия по Положению об оплате труда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Размер в %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Периодичность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94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Интенсивность и результативность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Выполнение показателей по государственному заданию/плану по внебюджетной деятельности, в том числе:</a:t>
                      </a: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2.3.</a:t>
                      </a: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40-45%</a:t>
                      </a: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Ежемесячно</a:t>
                      </a: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63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ИТОГО: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40-45%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067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ИТОГО: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51435" marR="51435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45-50%*</a:t>
                      </a:r>
                      <a:endParaRPr kumimoji="0" lang="ru-RU" alt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51435" marR="51435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00300" y="171450"/>
            <a:ext cx="4343400" cy="57150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организации культурно-досуговой деятельности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29025" y="1085850"/>
            <a:ext cx="1885950" cy="80010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клубном формировании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1450" y="857250"/>
            <a:ext cx="1706335" cy="68580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</a:t>
            </a:r>
          </a:p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льготах и скидках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85900" y="4041321"/>
            <a:ext cx="1543050" cy="72594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 об участии КФ в мероприятиях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800475" y="4041321"/>
            <a:ext cx="1543050" cy="72594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 КФ за творческий сезон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000750" y="4041320"/>
            <a:ext cx="1543050" cy="717781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Методическая программа КФ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34735" y="2286000"/>
            <a:ext cx="1543050" cy="57150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 КФ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139043" y="2286000"/>
            <a:ext cx="1543050" cy="57150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Расписание занятий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429250" y="2277839"/>
            <a:ext cx="1543050" cy="57150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 учета работы КФ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143750" y="2286000"/>
            <a:ext cx="1543050" cy="57150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КФ на творческий сезон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143750" y="3004459"/>
            <a:ext cx="1543050" cy="88242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Репертуарный план (для КФ исполнительских искусств)</a:t>
            </a:r>
          </a:p>
        </p:txBody>
      </p:sp>
      <p:cxnSp>
        <p:nvCxnSpPr>
          <p:cNvPr id="21" name="Прямая со стрелкой 20"/>
          <p:cNvCxnSpPr>
            <a:stCxn id="4" idx="2"/>
          </p:cNvCxnSpPr>
          <p:nvPr/>
        </p:nvCxnSpPr>
        <p:spPr>
          <a:xfrm>
            <a:off x="4572000" y="742950"/>
            <a:ext cx="0" cy="3429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1943100" y="800100"/>
            <a:ext cx="1200150" cy="3429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1485900" y="1885950"/>
            <a:ext cx="2057400" cy="3429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5600700" y="1885950"/>
            <a:ext cx="1943100" cy="3429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4800600" y="2000250"/>
            <a:ext cx="971550" cy="2286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3371850" y="2000250"/>
            <a:ext cx="971550" cy="2286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4572000" y="2000250"/>
            <a:ext cx="0" cy="19431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>
            <a:off x="2857500" y="2000250"/>
            <a:ext cx="1657350" cy="19431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4629150" y="2000253"/>
            <a:ext cx="1657350" cy="204107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Прямоугольник 49"/>
          <p:cNvSpPr/>
          <p:nvPr/>
        </p:nvSpPr>
        <p:spPr>
          <a:xfrm>
            <a:off x="7315200" y="971550"/>
            <a:ext cx="1706335" cy="68580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68579" tIns="34290" rIns="68579" bIns="34290" rtlCol="0" anchor="ctr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Прейскурант цен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>
            <a:off x="6164035" y="800100"/>
            <a:ext cx="1094015" cy="4572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</a:t>
            </a:fld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17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2950" y="311962"/>
            <a:ext cx="7886700" cy="311963"/>
          </a:xfrm>
        </p:spPr>
        <p:txBody>
          <a:bodyPr>
            <a:noAutofit/>
          </a:bodyPr>
          <a:lstStyle/>
          <a:p>
            <a:pPr algn="ctr"/>
            <a:r>
              <a:rPr lang="ru-RU" sz="2775" b="1" dirty="0"/>
              <a:t>Порядок распределения бюджетных мест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908921"/>
            <a:ext cx="8952784" cy="4110638"/>
          </a:xfrm>
        </p:spPr>
        <p:txBody>
          <a:bodyPr/>
          <a:lstStyle/>
          <a:p>
            <a:pPr algn="just"/>
            <a:r>
              <a:rPr lang="ru-RU" sz="2400" dirty="0" smtClean="0"/>
              <a:t>Количество бюджетных мест в клубном формировании определяется в соответствии с рекомендуемой наполняемостью участниками клубных формирований, финансируемых из бюджета, требованиями </a:t>
            </a:r>
            <a:r>
              <a:rPr lang="ru-RU" sz="2400" dirty="0" err="1" smtClean="0"/>
              <a:t>СанПин</a:t>
            </a:r>
            <a:r>
              <a:rPr lang="ru-RU" sz="2400" dirty="0" smtClean="0"/>
              <a:t>, количеством бюджетных ставок в клубном формировании, спецификой деятельности клубного формирования;</a:t>
            </a:r>
          </a:p>
          <a:p>
            <a:pPr algn="just"/>
            <a:r>
              <a:rPr lang="ru-RU" sz="2400" dirty="0" smtClean="0"/>
              <a:t>Порядок распределения бюджетных мест в клубном формировании определяется Положением об организации культурно-досуговой деятельности и Положением о клубном формировании.</a:t>
            </a:r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61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19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3277"/>
            <a:ext cx="9144000" cy="5000226"/>
          </a:xfrm>
        </p:spPr>
        <p:txBody>
          <a:bodyPr numCol="2">
            <a:noAutofit/>
          </a:bodyPr>
          <a:lstStyle/>
          <a:p>
            <a:pPr lvl="1" algn="just">
              <a:buFont typeface="Wingdings" charset="2"/>
              <a:buChar char="§"/>
            </a:pPr>
            <a:r>
              <a:rPr lang="ru-RU" sz="1200" b="1" dirty="0"/>
              <a:t>Внеочередное право приема на бюджетные места имеют:</a:t>
            </a:r>
          </a:p>
          <a:p>
            <a:pPr lvl="0" algn="just"/>
            <a:r>
              <a:rPr lang="ru-RU" sz="1200" u="sng" dirty="0"/>
              <a:t>дети-сироты, дети, оставшиеся без попечения родителей</a:t>
            </a:r>
            <a:r>
              <a:rPr lang="ru-RU" sz="1200" dirty="0"/>
              <a:t>, переданные в семьи граждан под опеку, в приемную семью. Основанием является постановление об опеке, сертификат, иные документы, подтверждающие перечисленные в настоящем пункте факты;</a:t>
            </a:r>
          </a:p>
          <a:p>
            <a:pPr lvl="0" algn="just"/>
            <a:r>
              <a:rPr lang="ru-RU" sz="1200" u="sng" dirty="0"/>
              <a:t>участники Великой Отечественной войны и приравненные к ним категории ветеранов боевых действий;</a:t>
            </a:r>
          </a:p>
          <a:p>
            <a:pPr lvl="1" algn="just">
              <a:buFont typeface="Wingdings" charset="2"/>
              <a:buChar char="§"/>
            </a:pPr>
            <a:r>
              <a:rPr lang="ru-RU" sz="1200" b="1" dirty="0"/>
              <a:t>Первоочередное право приема на бюджетные места имеют:</a:t>
            </a:r>
          </a:p>
          <a:p>
            <a:pPr lvl="0" algn="just"/>
            <a:r>
              <a:rPr lang="ru-RU" sz="1200" u="sng" dirty="0"/>
              <a:t>участники, имеющие уровень подготовки (для концертных групп, народных, образцовых коллективов, принимающих участие в мероприятиях учреждения на бесплатной основе).</a:t>
            </a:r>
            <a:r>
              <a:rPr lang="ru-RU" sz="1200" dirty="0"/>
              <a:t> Основанием является участие в конкурсном отборе на бюджетные места, организованном преподавательским коллективом клубного формирования;</a:t>
            </a:r>
          </a:p>
          <a:p>
            <a:pPr lvl="0" algn="just"/>
            <a:r>
              <a:rPr lang="ru-RU" sz="1200" u="sng" dirty="0"/>
              <a:t>инвалиды</a:t>
            </a:r>
            <a:r>
              <a:rPr lang="ru-RU" sz="1200" dirty="0"/>
              <a:t>. Основанием для приема является справка бюро медико-социальной экспертизы об установлении инвалидности на срок действия справки.</a:t>
            </a:r>
          </a:p>
          <a:p>
            <a:pPr lvl="1" algn="just">
              <a:buFont typeface="Wingdings" charset="2"/>
              <a:buChar char="§"/>
            </a:pPr>
            <a:r>
              <a:rPr lang="ru-RU" sz="1200" b="1" dirty="0"/>
              <a:t>Преимущественное право приема на бюджетные места имеют:</a:t>
            </a:r>
          </a:p>
          <a:p>
            <a:pPr lvl="0" algn="just"/>
            <a:r>
              <a:rPr lang="ru-RU" sz="1200" u="sng" dirty="0"/>
              <a:t>дети из многодетных семей.</a:t>
            </a:r>
            <a:r>
              <a:rPr lang="ru-RU" sz="1200" dirty="0"/>
              <a:t> Основанием для приема является удостоверение многодетной семьи или свидетельства о рождении троих и более детей в семье;</a:t>
            </a:r>
          </a:p>
          <a:p>
            <a:pPr lvl="0" algn="just"/>
            <a:r>
              <a:rPr lang="ru-RU" sz="1200" u="sng" dirty="0"/>
              <a:t>дети «группы риска», дети, находящиеся в социально неблагополучных семьях, в трудной жизненной ситуации, состоящие на учете в Комиссии по делам несовершеннолетних и защите их прав (далее КДН и ЗП).</a:t>
            </a:r>
            <a:r>
              <a:rPr lang="ru-RU" sz="1200" dirty="0"/>
              <a:t> Основанием для приема является направление КДН и ЗП.</a:t>
            </a:r>
          </a:p>
          <a:p>
            <a:pPr lvl="0" algn="just"/>
            <a:r>
              <a:rPr lang="ru-RU" sz="1200" u="sng" dirty="0"/>
              <a:t>пенсионеры</a:t>
            </a:r>
            <a:r>
              <a:rPr lang="ru-RU" sz="1200" dirty="0"/>
              <a:t>. Основанием является пенсионное удостоверение;</a:t>
            </a:r>
          </a:p>
          <a:p>
            <a:pPr lvl="0" algn="just"/>
            <a:r>
              <a:rPr lang="ru-RU" sz="1200" u="sng" dirty="0"/>
              <a:t>дети одиноких родителей</a:t>
            </a:r>
            <a:r>
              <a:rPr lang="ru-RU" sz="1200" dirty="0"/>
              <a:t>. Основанием является отсутствие в свидетельстве о рождении записи об отце или справка из органа записи актов гражданского состояния о том, что запись об отце внесена по указанию матери, свидетельство о потере одного родителя;</a:t>
            </a:r>
          </a:p>
          <a:p>
            <a:pPr lvl="0" algn="just"/>
            <a:r>
              <a:rPr lang="ru-RU" sz="1200" u="sng" dirty="0"/>
              <a:t>дети военнослужащих, проходящих службу по призыву.</a:t>
            </a:r>
            <a:r>
              <a:rPr lang="ru-RU" sz="1200" dirty="0"/>
              <a:t> Основанием является справка из военного комиссариата;</a:t>
            </a:r>
          </a:p>
          <a:p>
            <a:pPr lvl="0" algn="just"/>
            <a:r>
              <a:rPr lang="ru-RU" sz="1200" u="sng" dirty="0"/>
              <a:t>дети из малообеспеченных семей всех категорий.</a:t>
            </a:r>
            <a:r>
              <a:rPr lang="ru-RU" sz="1200" dirty="0"/>
              <a:t> Основанием является справка из соответствующих органов;</a:t>
            </a:r>
          </a:p>
          <a:p>
            <a:pPr lvl="0" algn="just"/>
            <a:r>
              <a:rPr lang="ru-RU" sz="1200" u="sng" dirty="0"/>
              <a:t>многодетные родители.</a:t>
            </a:r>
            <a:r>
              <a:rPr lang="ru-RU" sz="1200" dirty="0"/>
              <a:t> Основанием для приема является удостоверение многодетной семьи или свидетельства о рождении троих и более детей в семье;</a:t>
            </a:r>
          </a:p>
          <a:p>
            <a:pPr lvl="0" algn="just"/>
            <a:r>
              <a:rPr lang="ru-RU" sz="1200" u="sng" dirty="0"/>
              <a:t>студенты очных отделений в возрасте до 21 года</a:t>
            </a:r>
            <a:r>
              <a:rPr lang="ru-RU" sz="1200" dirty="0"/>
              <a:t>. Основанием является студенческий билет;</a:t>
            </a:r>
          </a:p>
          <a:p>
            <a:pPr algn="just"/>
            <a:endParaRPr lang="ru-RU" sz="12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62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948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8320</TotalTime>
  <Words>11241</Words>
  <Application>Microsoft Office PowerPoint</Application>
  <PresentationFormat>Экран (16:9)</PresentationFormat>
  <Paragraphs>3756</Paragraphs>
  <Slides>62</Slides>
  <Notes>8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62</vt:i4>
      </vt:variant>
    </vt:vector>
  </HeadingPairs>
  <TitlesOfParts>
    <vt:vector size="70" baseType="lpstr">
      <vt:lpstr>Arial</vt:lpstr>
      <vt:lpstr>Calibri</vt:lpstr>
      <vt:lpstr>Mistral</vt:lpstr>
      <vt:lpstr>Symbol</vt:lpstr>
      <vt:lpstr>Times New Roman</vt:lpstr>
      <vt:lpstr>Wingdings</vt:lpstr>
      <vt:lpstr>Тема Office</vt:lpstr>
      <vt:lpstr>Формула</vt:lpstr>
      <vt:lpstr>УПРАВЛЕНИЕ РЕСУРСАМИ И РЕЗУЛЬТАТАМИ  Обеспечение финансовой устойчивости и развитие внебюджетной деятельности</vt:lpstr>
      <vt:lpstr>УПРАВЛЕНИЕ РЕСУРСАМИ И РЕЗУЛЬТАТАМИ</vt:lpstr>
      <vt:lpstr>НОРМЫ ШТАТНОЙ ЧИСЛЕННОСТИ Приказ Минкультуры России от 30 декабря 2015 г. N 3448  ОБ УТВЕРЖДЕНИИ ТИПОВЫХ ОТРАСЛЕВЫХ НОРМ ТРУДА НА РАБОТЫ, ВЫПОЛНЯЕМЫЕ ВКУЛЬТУРНО-ДОСУГОВЫХ УЧРЕЖДЕНИЯХ И ДРУГИХ УЧРЕЖДЕНИЯХ КЛУБНОГО ТИПА + Методические рекомендации (Приказ Министерства культуры РФ от 30 декабря 2015 г. № 3453 )  п. 18. «При наличии в госзадании выполнения работ, осуществляемых другими видами учреждений культуры или других отраслей, при формировании штатной численности рекомендуется использовать соответствующие типовые отраслевые нормы.  Приказ Минкультуры России  от 30 декабря 2014 г. N 2478  ОБ УТВЕРЖДЕНИИ ТИПОВЫХ ОТРАСЛЕВЫХ НОРМ ТРУДА НА РАБОТЫ, ВЫПОЛНЯЕМЫЕ В ЗООПАРКАХ, ФИЛЬМОФОНДАХ, МУЗЕЯХ И ДРУГИХ ОРГАНИЗАЦИЯХ МУЗЕЙНОГО ТИПА + Методические рекомендации  Приказ Минкультуры России от 27.04.2018 N 602 "Об утверждении типовых отраслевых норм труда на работы, выполняемые в организациях исполнительских искусств"  Приказ Минкультуры России от 30 декабря 2014 г. N 2477 ОБ УТВЕРЖДЕНИИ ТИПОВЫХ ОТРАСЛЕВЫХ НОРМ ТРУДА НА РАБОТЫ, ВЫПОЛНЯЕМЫЕ В БИБЛИОТЕКАХ</vt:lpstr>
      <vt:lpstr>Презентация PowerPoint</vt:lpstr>
      <vt:lpstr> Приказ Минкультуры России от 30.12.2015 N 3448 «Об утверждении типовых отраслевых норм труда на работы, выполняемые в культурно-досуговых учреждениях и других организациях культурно-досугового типа»</vt:lpstr>
      <vt:lpstr> Приказ Минкультуры России от 30.12.2015 N 3448 «Об утверждении типовых отраслевых норм труда на работы, выполняемые в культурно-досуговых учреждениях и других организациях культурно-досугового типа»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ПРИКАЗ от 30 декабря 2014 г. N 2478 ОБ УТВЕРЖДЕНИИ ТИПОВЫХ ОТРАСЛЕВЫХ НОРМ ТРУДА НА РАБОТЫ, ВЫПОЛНЯЕМЫЕ В ЗООПАРКАХ, ФИЛЬМОФОНДАХ, МУЗЕЯХ И ДРУГИХ ОРГАНИЗАЦИЯХ МУЗЕЙНОГО ТИПА</vt:lpstr>
      <vt:lpstr>ПРИКАЗ от 30 декабря 2014 г. N 2478 ОБ УТВЕРЖДЕНИИ ТИПОВЫХ ОТРАСЛЕВЫХ НОРМ ТРУДА НА РАБОТЫ, ВЫПОЛНЯЕМЫЕ В ЗООПАРКАХ, ФИЛЬМОФОНДАХ, МУЗЕЯХ И ДРУГИХ ОРГАНИЗАЦИЯХ МУЗЕЙНОГО ТИПА</vt:lpstr>
      <vt:lpstr>Презентация PowerPoint</vt:lpstr>
      <vt:lpstr>Презентация PowerPoint</vt:lpstr>
      <vt:lpstr>Презентация PowerPoint</vt:lpstr>
      <vt:lpstr>Презентация PowerPoint</vt:lpstr>
      <vt:lpstr>Внедрение нормативно-подушевого финансирования в государственных (муниципальных) учреждениях культуры (финансовое обеспечение государственного задания)</vt:lpstr>
      <vt:lpstr>Нормативные затраты по оплате труда и начислениям на выплаты по оплате труда персонала (план)</vt:lpstr>
      <vt:lpstr>Презентация PowerPoint</vt:lpstr>
      <vt:lpstr>Финансовое обеспечение госзадания по клубному формированию (на примере КЦ ЗИЛ, «значения» условны)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Эффективный контракт Рекомендации по оформлению трудовых отношений с работником государственного (муниципального) учреждения при введении эффективного контракта (приказ Минтруда России от «26» апреля 2013 г. № 167н) </vt:lpstr>
      <vt:lpstr>Выплаты компенсационного характера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Порядок выплат</vt:lpstr>
      <vt:lpstr>Презентация PowerPoint</vt:lpstr>
      <vt:lpstr>ФОТ фонд оплаты труда</vt:lpstr>
      <vt:lpstr>Презентация PowerPoint</vt:lpstr>
      <vt:lpstr>Презентация PowerPoint</vt:lpstr>
      <vt:lpstr>Порядок распределения бюджетных мест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 Melvil</dc:creator>
  <cp:lastModifiedBy>Мельвиль Елена Хасымовна</cp:lastModifiedBy>
  <cp:revision>122</cp:revision>
  <dcterms:created xsi:type="dcterms:W3CDTF">2017-03-06T15:54:36Z</dcterms:created>
  <dcterms:modified xsi:type="dcterms:W3CDTF">2019-09-28T07:59:55Z</dcterms:modified>
</cp:coreProperties>
</file>