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60" r:id="rId4"/>
    <p:sldId id="258" r:id="rId5"/>
    <p:sldId id="268" r:id="rId6"/>
    <p:sldId id="265" r:id="rId7"/>
    <p:sldId id="266" r:id="rId8"/>
    <p:sldId id="261" r:id="rId9"/>
    <p:sldId id="263" r:id="rId10"/>
    <p:sldId id="264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1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Нормирование труда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семинар-практикум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11760" y="623481"/>
            <a:ext cx="9376987" cy="1205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un9-56.userapi.com/s/v1/if2/qGbTe-9elTyOwSUIHC8A5pwwNRntTOq37UYOTLyc5pgguHvyNjp7ZiCHHMsf6_9HPlm0M1YXjBptiL60My9K5E4V.jpg?size=1986x2160&amp;quality=95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227" y="740015"/>
            <a:ext cx="2926773" cy="318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41538" y="792030"/>
            <a:ext cx="53569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Муниципальное казенное учреждение культуры</a:t>
            </a:r>
          </a:p>
          <a:p>
            <a:pPr algn="ctr"/>
            <a:r>
              <a:rPr lang="ru-RU" b="1" dirty="0"/>
              <a:t>Шелеховского района</a:t>
            </a:r>
            <a:br>
              <a:rPr lang="ru-RU" b="1" dirty="0"/>
            </a:br>
            <a:r>
              <a:rPr lang="ru-RU" b="1" dirty="0"/>
              <a:t>"Межпоселенческий центр культурного развития"</a:t>
            </a:r>
          </a:p>
        </p:txBody>
      </p:sp>
    </p:spTree>
    <p:extLst>
      <p:ext uri="{BB962C8B-B14F-4D97-AF65-F5344CB8AC3E}">
        <p14:creationId xmlns:p14="http://schemas.microsoft.com/office/powerpoint/2010/main" val="1652679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518" y="0"/>
            <a:ext cx="3353881" cy="4601183"/>
          </a:xfrm>
        </p:spPr>
        <p:txBody>
          <a:bodyPr>
            <a:normAutofit/>
          </a:bodyPr>
          <a:lstStyle/>
          <a:p>
            <a:r>
              <a:rPr lang="ru-RU" sz="3200" dirty="0"/>
              <a:t>НОРМИРОВАНИЕ ТРУДА </a:t>
            </a:r>
          </a:p>
        </p:txBody>
      </p:sp>
      <p:sp>
        <p:nvSpPr>
          <p:cNvPr id="5" name="Текс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Система нормирования помогает определить, сколько необходимо работников определенных должностей и квалификации. К нормам труда относят нормы выработки, времени, обслуживания, а также нормативы численности </a:t>
            </a:r>
          </a:p>
        </p:txBody>
      </p:sp>
    </p:spTree>
    <p:extLst>
      <p:ext uri="{BB962C8B-B14F-4D97-AF65-F5344CB8AC3E}">
        <p14:creationId xmlns:p14="http://schemas.microsoft.com/office/powerpoint/2010/main" val="356469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1318" y="1123836"/>
            <a:ext cx="3099881" cy="4601183"/>
          </a:xfrm>
        </p:spPr>
        <p:txBody>
          <a:bodyPr/>
          <a:lstStyle/>
          <a:p>
            <a:r>
              <a:rPr lang="ru-RU" dirty="0"/>
              <a:t>Как сформировать штатное расписание</a:t>
            </a:r>
            <a:br>
              <a:rPr lang="ru-RU" dirty="0"/>
            </a:br>
            <a:r>
              <a:rPr lang="ru-RU" dirty="0"/>
              <a:t>на основании типовых норм?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2800" dirty="0"/>
              <a:t>Минкультуры разработало сервис «Конструктор штатных расписаний учреждений культуры» </a:t>
            </a:r>
            <a:r>
              <a:rPr lang="en-US" sz="2800" b="1" u="sng" dirty="0">
                <a:solidFill>
                  <a:srgbClr val="0070C0"/>
                </a:solidFill>
              </a:rPr>
              <a:t>shtat.mkrf.ru</a:t>
            </a:r>
            <a:r>
              <a:rPr lang="ru-RU" sz="2800" dirty="0"/>
              <a:t>. Чиновники рекомендуют пользоваться им для составления штатных расписаний.</a:t>
            </a:r>
          </a:p>
          <a:p>
            <a:pPr marL="0" indent="0" fontAlgn="base">
              <a:buNone/>
            </a:pPr>
            <a:r>
              <a:rPr lang="ru-RU" sz="2800" dirty="0"/>
              <a:t>Чтобы воспользоваться сервисом, зарегистрируйтесь. Для этого отправьте запрос с указанием ИНН и наименования организации на почту support@intellectr.ru. Рекомендации по работе с сервисом вам пришлют.</a:t>
            </a:r>
          </a:p>
        </p:txBody>
      </p:sp>
    </p:spTree>
    <p:extLst>
      <p:ext uri="{BB962C8B-B14F-4D97-AF65-F5344CB8AC3E}">
        <p14:creationId xmlns:p14="http://schemas.microsoft.com/office/powerpoint/2010/main" val="196894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относят</a:t>
            </a:r>
            <a:br>
              <a:rPr lang="ru-RU" dirty="0"/>
            </a:br>
            <a:r>
              <a:rPr lang="ru-RU" dirty="0"/>
              <a:t>к нормам труда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9911497"/>
              </p:ext>
            </p:extLst>
          </p:nvPr>
        </p:nvGraphicFramePr>
        <p:xfrm>
          <a:off x="3799841" y="761999"/>
          <a:ext cx="7782560" cy="53930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71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254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8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Нормы и нормативы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Определение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261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Выработки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количество единиц продукции, которое должно быть изготовлено одним или несколькими работниками за отрезок времени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300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Времени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затраты рабочего времени на выполнение единицы работы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8243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Численности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численность работников, необходимая для выполнения конкретных функций или объемов работ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261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О</a:t>
                      </a:r>
                      <a:r>
                        <a:rPr lang="ru-RU" sz="1800" dirty="0" err="1">
                          <a:effectLst/>
                        </a:rPr>
                        <a:t>бслуживания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количество объектов, которые работник или группа работников обязаны обслужить в течение единицы рабочего времени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341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140C7AA2-7759-4E30-BA4E-477328AA7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97" y="1123645"/>
            <a:ext cx="3102756" cy="4601183"/>
          </a:xfrm>
        </p:spPr>
        <p:txBody>
          <a:bodyPr/>
          <a:lstStyle/>
          <a:p>
            <a:r>
              <a:rPr lang="ru-RU" dirty="0"/>
              <a:t>со страницы 39</a:t>
            </a: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139" y="863600"/>
            <a:ext cx="3482397" cy="5121275"/>
          </a:xfrm>
        </p:spPr>
      </p:pic>
    </p:spTree>
    <p:extLst>
      <p:ext uri="{BB962C8B-B14F-4D97-AF65-F5344CB8AC3E}">
        <p14:creationId xmlns:p14="http://schemas.microsoft.com/office/powerpoint/2010/main" val="599677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Библиотеки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Документ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Типовые отраслевые нормы труда на работы, выполняемые в библиотеках (приказ Минкультуры от 30.12.2014 № 2477)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Методические рекомендации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ru-RU" dirty="0"/>
              <a:t>– по формированию штатной численности государственных (муниципальных) учреждений культуры (библиотек, фильмофондов, зоопарков, музеев и других организаций музейного типа) с учетом отраслевой специфики (приказ Минкультуры от 30.12.2014 № 2479);</a:t>
            </a:r>
          </a:p>
          <a:p>
            <a:pPr marL="0" indent="0">
              <a:buNone/>
            </a:pPr>
            <a:r>
              <a:rPr lang="ru-RU" dirty="0"/>
              <a:t>– по введению нормирования труда в государственных (муниципальных) учреждениях культуры с указаниями особенностей введения типовых норм труда в библиотеках, фильмофондах, зоопарках, музеях и других организациях музейного типа (письмо Минкультуры от 03.07.2015 № 231-01-39-НМ)</a:t>
            </a:r>
          </a:p>
        </p:txBody>
      </p:sp>
    </p:spTree>
    <p:extLst>
      <p:ext uri="{BB962C8B-B14F-4D97-AF65-F5344CB8AC3E}">
        <p14:creationId xmlns:p14="http://schemas.microsoft.com/office/powerpoint/2010/main" val="2636616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КДУ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Документ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Типовые отраслевые нормы труда на работы, выполняемые в культурно-досуговых учреждениях и других организациях культурно-досугового типа (приказ Минкультуры от 30.12.2015 № 3448)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Методические рекомендации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ru-RU" dirty="0"/>
              <a:t>– по формированию штатной численности работников государственных (муниципальных) культурно-досуговых учреждений и других организаций культурно-досугового типа с учетом отраслевой специфики (приказ Минкультуры от 30.12.2015 № 3453);</a:t>
            </a:r>
          </a:p>
          <a:p>
            <a:pPr marL="0" indent="0">
              <a:buNone/>
            </a:pPr>
            <a:r>
              <a:rPr lang="ru-RU" dirty="0"/>
              <a:t>– по особенностям введения типовых отраслевых норм труда в культурно-досуговых учреждениях и других организациях культурно-досугового типа (письмо Минкультуры от 14.07.2016 № 217-01-39-НМ)</a:t>
            </a:r>
          </a:p>
        </p:txBody>
      </p:sp>
    </p:spTree>
    <p:extLst>
      <p:ext uri="{BB962C8B-B14F-4D97-AF65-F5344CB8AC3E}">
        <p14:creationId xmlns:p14="http://schemas.microsoft.com/office/powerpoint/2010/main" val="3552282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19" y="864108"/>
            <a:ext cx="2947482" cy="887843"/>
          </a:xfrm>
        </p:spPr>
        <p:txBody>
          <a:bodyPr/>
          <a:lstStyle/>
          <a:p>
            <a:r>
              <a:rPr lang="ru-RU" dirty="0"/>
              <a:t>Самое важное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sz="2800" dirty="0"/>
              <a:t>1. К нормам труда относят нормы выработки, времени, обслуживания, а также нормативы численности.</a:t>
            </a:r>
          </a:p>
          <a:p>
            <a:pPr marL="0" indent="0" fontAlgn="base">
              <a:buNone/>
            </a:pPr>
            <a:r>
              <a:rPr lang="ru-RU" sz="2800" dirty="0"/>
              <a:t>2. Для однотипных работ можно использовать типовые нормы труда. Если их нет, разработайте и утвердите нормативы самостоятельно.</a:t>
            </a:r>
          </a:p>
          <a:p>
            <a:pPr marL="0" indent="0" fontAlgn="base">
              <a:buNone/>
            </a:pPr>
            <a:r>
              <a:rPr lang="ru-RU" sz="2800" dirty="0"/>
              <a:t>3. Учреждение обязано разработать и утвердить положение о системе нормирования труда.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0654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44728" y="1801368"/>
            <a:ext cx="7901432" cy="3255264"/>
          </a:xfrm>
        </p:spPr>
        <p:txBody>
          <a:bodyPr>
            <a:noAutofit/>
          </a:bodyPr>
          <a:lstStyle/>
          <a:p>
            <a:r>
              <a:rPr lang="ru-RU" sz="4000" dirty="0"/>
              <a:t>Если в положении об оплате труда есть отсылки к положению</a:t>
            </a:r>
            <a:br>
              <a:rPr lang="ru-RU" sz="4000" dirty="0"/>
            </a:br>
            <a:r>
              <a:rPr lang="ru-RU" sz="4000" dirty="0"/>
              <a:t>о нормировании, а новые нормы никак не меняют формулы расчета зарплаты, то положение об оплате труда можно не корректировать.</a:t>
            </a:r>
          </a:p>
        </p:txBody>
      </p:sp>
    </p:spTree>
    <p:extLst>
      <p:ext uri="{BB962C8B-B14F-4D97-AF65-F5344CB8AC3E}">
        <p14:creationId xmlns:p14="http://schemas.microsoft.com/office/powerpoint/2010/main" val="1024006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19" y="864108"/>
            <a:ext cx="2947482" cy="887843"/>
          </a:xfrm>
        </p:spPr>
        <p:txBody>
          <a:bodyPr/>
          <a:lstStyle/>
          <a:p>
            <a:r>
              <a:rPr lang="ru-RU" dirty="0"/>
              <a:t>Самое важное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9268" y="864108"/>
            <a:ext cx="7621692" cy="512064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2800" dirty="0"/>
              <a:t>1. Нормы труда пересматривают каждые пять лет. Однако есть случаи, когда это можно сделать и досрочно.</a:t>
            </a:r>
          </a:p>
          <a:p>
            <a:pPr marL="0" indent="0" fontAlgn="base">
              <a:buNone/>
            </a:pPr>
            <a:r>
              <a:rPr lang="ru-RU" sz="2800" dirty="0"/>
              <a:t>2. Учреждение в письменном виде уведомляет работников об изменении норм труда. </a:t>
            </a:r>
            <a:br>
              <a:rPr lang="ru-RU" sz="2800" dirty="0"/>
            </a:br>
            <a:r>
              <a:rPr lang="ru-RU" sz="2800" dirty="0"/>
              <a:t>Срок – за два месяца до того, как новые нормативы начнут действовать.</a:t>
            </a:r>
          </a:p>
          <a:p>
            <a:pPr marL="0" indent="0" fontAlgn="base">
              <a:buNone/>
            </a:pPr>
            <a:r>
              <a:rPr lang="ru-RU" sz="2800" dirty="0"/>
              <a:t>3. Если сотрудник отказывается трудиться </a:t>
            </a:r>
            <a:br>
              <a:rPr lang="ru-RU" sz="2800" dirty="0"/>
            </a:br>
            <a:r>
              <a:rPr lang="ru-RU" sz="2800" dirty="0"/>
              <a:t>по новым нормам, учреждение должно </a:t>
            </a:r>
            <a:br>
              <a:rPr lang="ru-RU" sz="2800" dirty="0"/>
            </a:br>
            <a:r>
              <a:rPr lang="ru-RU" sz="2800" dirty="0"/>
              <a:t>предложить ему другую работу.</a:t>
            </a:r>
          </a:p>
          <a:p>
            <a:pPr marL="0" indent="0" fontAlgn="base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0692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86200" y="1959966"/>
            <a:ext cx="7315200" cy="2338832"/>
          </a:xfrm>
        </p:spPr>
        <p:txBody>
          <a:bodyPr>
            <a:normAutofit fontScale="90000"/>
          </a:bodyPr>
          <a:lstStyle/>
          <a:p>
            <a:r>
              <a:rPr lang="ru-RU" dirty="0"/>
              <a:t>Наш новый сайт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shelekhovmckr.ru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6610547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80</TotalTime>
  <Words>412</Words>
  <Application>Microsoft Office PowerPoint</Application>
  <PresentationFormat>Широкоэкранный</PresentationFormat>
  <Paragraphs>43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Calibri</vt:lpstr>
      <vt:lpstr>Corbel</vt:lpstr>
      <vt:lpstr>Times New Roman</vt:lpstr>
      <vt:lpstr>Wingdings 2</vt:lpstr>
      <vt:lpstr>Рама</vt:lpstr>
      <vt:lpstr>Нормирование труда</vt:lpstr>
      <vt:lpstr>НОРМИРОВАНИЕ ТРУДА </vt:lpstr>
      <vt:lpstr>Как сформировать штатное расписание на основании типовых норм?</vt:lpstr>
      <vt:lpstr>Что относят к нормам труда</vt:lpstr>
      <vt:lpstr>со страницы 39</vt:lpstr>
      <vt:lpstr>Библиотеки</vt:lpstr>
      <vt:lpstr>КДУ</vt:lpstr>
      <vt:lpstr>Самое важное</vt:lpstr>
      <vt:lpstr>Если в положении об оплате труда есть отсылки к положению о нормировании, а новые нормы никак не меняют формулы расчета зарплаты, то положение об оплате труда можно не корректировать.</vt:lpstr>
      <vt:lpstr>Самое важное</vt:lpstr>
      <vt:lpstr>Наш новый сайт shelekhovmckr.ru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Administrator</cp:lastModifiedBy>
  <cp:revision>16</cp:revision>
  <dcterms:created xsi:type="dcterms:W3CDTF">2022-06-15T07:21:49Z</dcterms:created>
  <dcterms:modified xsi:type="dcterms:W3CDTF">2022-06-16T01:43:49Z</dcterms:modified>
</cp:coreProperties>
</file>