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sldIdLst>
    <p:sldId id="256" r:id="rId2"/>
    <p:sldId id="279" r:id="rId3"/>
    <p:sldId id="27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4" r:id="rId15"/>
    <p:sldId id="275" r:id="rId16"/>
    <p:sldId id="276" r:id="rId17"/>
    <p:sldId id="277" r:id="rId18"/>
    <p:sldId id="299" r:id="rId19"/>
    <p:sldId id="288" r:id="rId20"/>
    <p:sldId id="286" r:id="rId21"/>
    <p:sldId id="280" r:id="rId22"/>
    <p:sldId id="281" r:id="rId23"/>
    <p:sldId id="287" r:id="rId24"/>
    <p:sldId id="289" r:id="rId25"/>
    <p:sldId id="290" r:id="rId26"/>
    <p:sldId id="291" r:id="rId27"/>
    <p:sldId id="292" r:id="rId28"/>
    <p:sldId id="293" r:id="rId29"/>
    <p:sldId id="294" r:id="rId30"/>
    <p:sldId id="297" r:id="rId31"/>
    <p:sldId id="295" r:id="rId32"/>
    <p:sldId id="296" r:id="rId33"/>
    <p:sldId id="282" r:id="rId34"/>
    <p:sldId id="285" r:id="rId35"/>
    <p:sldId id="283" r:id="rId36"/>
    <p:sldId id="272" r:id="rId37"/>
    <p:sldId id="273" r:id="rId38"/>
    <p:sldId id="271" r:id="rId39"/>
  </p:sldIdLst>
  <p:sldSz cx="13004800" cy="9753600"/>
  <p:notesSz cx="6858000" cy="9144000"/>
  <p:defaultTextStyle>
    <a:lvl1pPr algn="ctr" defTabSz="584200">
      <a:defRPr sz="3600">
        <a:latin typeface="+mn-lt"/>
        <a:ea typeface="+mn-ea"/>
        <a:cs typeface="+mn-cs"/>
        <a:sym typeface="Helvetica Light"/>
      </a:defRPr>
    </a:lvl1pPr>
    <a:lvl2pPr indent="228600" algn="ctr" defTabSz="584200">
      <a:defRPr sz="3600">
        <a:latin typeface="+mn-lt"/>
        <a:ea typeface="+mn-ea"/>
        <a:cs typeface="+mn-cs"/>
        <a:sym typeface="Helvetica Light"/>
      </a:defRPr>
    </a:lvl2pPr>
    <a:lvl3pPr indent="457200" algn="ctr" defTabSz="584200">
      <a:defRPr sz="3600">
        <a:latin typeface="+mn-lt"/>
        <a:ea typeface="+mn-ea"/>
        <a:cs typeface="+mn-cs"/>
        <a:sym typeface="Helvetica Light"/>
      </a:defRPr>
    </a:lvl3pPr>
    <a:lvl4pPr indent="685800" algn="ctr" defTabSz="584200">
      <a:defRPr sz="3600">
        <a:latin typeface="+mn-lt"/>
        <a:ea typeface="+mn-ea"/>
        <a:cs typeface="+mn-cs"/>
        <a:sym typeface="Helvetica Light"/>
      </a:defRPr>
    </a:lvl4pPr>
    <a:lvl5pPr indent="914400" algn="ctr" defTabSz="584200">
      <a:defRPr sz="3600">
        <a:latin typeface="+mn-lt"/>
        <a:ea typeface="+mn-ea"/>
        <a:cs typeface="+mn-cs"/>
        <a:sym typeface="Helvetica Light"/>
      </a:defRPr>
    </a:lvl5pPr>
    <a:lvl6pPr indent="1143000" algn="ctr" defTabSz="584200">
      <a:defRPr sz="3600">
        <a:latin typeface="+mn-lt"/>
        <a:ea typeface="+mn-ea"/>
        <a:cs typeface="+mn-cs"/>
        <a:sym typeface="Helvetica Light"/>
      </a:defRPr>
    </a:lvl6pPr>
    <a:lvl7pPr indent="1371600" algn="ctr" defTabSz="584200">
      <a:defRPr sz="3600">
        <a:latin typeface="+mn-lt"/>
        <a:ea typeface="+mn-ea"/>
        <a:cs typeface="+mn-cs"/>
        <a:sym typeface="Helvetica Light"/>
      </a:defRPr>
    </a:lvl7pPr>
    <a:lvl8pPr indent="1600200" algn="ctr" defTabSz="584200">
      <a:defRPr sz="3600">
        <a:latin typeface="+mn-lt"/>
        <a:ea typeface="+mn-ea"/>
        <a:cs typeface="+mn-cs"/>
        <a:sym typeface="Helvetica Light"/>
      </a:defRPr>
    </a:lvl8pPr>
    <a:lvl9pPr indent="1828800" algn="ctr" defTabSz="584200">
      <a:defRPr sz="3600"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512" y="78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/>
            </a:pPr>
            <a:r>
              <a:rPr sz="3200"/>
              <a:t>Уровень текста 1</a:t>
            </a:r>
          </a:p>
          <a:p>
            <a:pPr lvl="1">
              <a:defRPr sz="1800"/>
            </a:pPr>
            <a:r>
              <a:rPr sz="3200"/>
              <a:t>Уровень текста 2</a:t>
            </a:r>
          </a:p>
          <a:p>
            <a:pPr lvl="2">
              <a:defRPr sz="1800"/>
            </a:pPr>
            <a:r>
              <a:rPr sz="3200"/>
              <a:t>Уровень текста 3</a:t>
            </a:r>
          </a:p>
          <a:p>
            <a:pPr lvl="3">
              <a:defRPr sz="1800"/>
            </a:pPr>
            <a:r>
              <a:rPr sz="3200"/>
              <a:t>Уровень текста 4</a:t>
            </a:r>
          </a:p>
          <a:p>
            <a:pPr lvl="4">
              <a:defRPr sz="1800"/>
            </a:pPr>
            <a:r>
              <a:rPr sz="3200"/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горизонт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/>
            </a:pPr>
            <a:r>
              <a:rPr sz="3200"/>
              <a:t>Уровень текста 1</a:t>
            </a:r>
          </a:p>
          <a:p>
            <a:pPr lvl="1">
              <a:defRPr sz="1800"/>
            </a:pPr>
            <a:r>
              <a:rPr sz="3200"/>
              <a:t>Уровень текста 2</a:t>
            </a:r>
          </a:p>
          <a:p>
            <a:pPr lvl="2">
              <a:defRPr sz="1800"/>
            </a:pPr>
            <a:r>
              <a:rPr sz="3200"/>
              <a:t>Уровень текста 3</a:t>
            </a:r>
          </a:p>
          <a:p>
            <a:pPr lvl="3">
              <a:defRPr sz="1800"/>
            </a:pPr>
            <a:r>
              <a:rPr sz="3200"/>
              <a:t>Уровень текста 4</a:t>
            </a:r>
          </a:p>
          <a:p>
            <a:pPr lvl="4">
              <a:defRPr sz="1800"/>
            </a:pPr>
            <a:r>
              <a:rPr sz="3200"/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lvl="0">
              <a:defRPr sz="1800"/>
            </a:pPr>
            <a:r>
              <a:rPr sz="6000"/>
              <a:t>Текст заголовка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/>
            </a:pPr>
            <a:r>
              <a:rPr sz="3200"/>
              <a:t>Уровень текста 1</a:t>
            </a:r>
          </a:p>
          <a:p>
            <a:pPr lvl="1">
              <a:defRPr sz="1800"/>
            </a:pPr>
            <a:r>
              <a:rPr sz="3200"/>
              <a:t>Уровень текста 2</a:t>
            </a:r>
          </a:p>
          <a:p>
            <a:pPr lvl="2">
              <a:defRPr sz="1800"/>
            </a:pPr>
            <a:r>
              <a:rPr sz="3200"/>
              <a:t>Уровень текста 3</a:t>
            </a:r>
          </a:p>
          <a:p>
            <a:pPr lvl="3">
              <a:defRPr sz="1800"/>
            </a:pPr>
            <a:r>
              <a:rPr sz="3200"/>
              <a:t>Уровень текста 4</a:t>
            </a:r>
          </a:p>
          <a:p>
            <a:pPr lvl="4">
              <a:defRPr sz="1800"/>
            </a:pPr>
            <a:r>
              <a:rPr sz="3200"/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вверх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600"/>
              <a:t>Уровень текста 1</a:t>
            </a:r>
          </a:p>
          <a:p>
            <a:pPr lvl="1">
              <a:defRPr sz="1800"/>
            </a:pPr>
            <a:r>
              <a:rPr sz="3600"/>
              <a:t>Уровень текста 2</a:t>
            </a:r>
          </a:p>
          <a:p>
            <a:pPr lvl="2">
              <a:defRPr sz="1800"/>
            </a:pPr>
            <a:r>
              <a:rPr sz="3600"/>
              <a:t>Уровень текста 3</a:t>
            </a:r>
          </a:p>
          <a:p>
            <a:pPr lvl="3">
              <a:defRPr sz="1800"/>
            </a:pPr>
            <a:r>
              <a:rPr sz="3600"/>
              <a:t>Уровень текста 4</a:t>
            </a:r>
          </a:p>
          <a:p>
            <a:pPr lvl="4">
              <a:defRPr sz="1800"/>
            </a:pPr>
            <a:r>
              <a:rPr sz="3600"/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Уровень текста 1</a:t>
            </a:r>
          </a:p>
          <a:p>
            <a:pPr lvl="1">
              <a:defRPr sz="1800"/>
            </a:pPr>
            <a:r>
              <a:rPr sz="2800"/>
              <a:t>Уровень текста 2</a:t>
            </a:r>
          </a:p>
          <a:p>
            <a:pPr lvl="2">
              <a:defRPr sz="1800"/>
            </a:pPr>
            <a:r>
              <a:rPr sz="2800"/>
              <a:t>Уровень текста 3</a:t>
            </a:r>
          </a:p>
          <a:p>
            <a:pPr lvl="3">
              <a:defRPr sz="1800"/>
            </a:pPr>
            <a:r>
              <a:rPr sz="2800"/>
              <a:t>Уровень текста 4</a:t>
            </a:r>
          </a:p>
          <a:p>
            <a:pPr lvl="4">
              <a:defRPr sz="1800"/>
            </a:pPr>
            <a:r>
              <a:rPr sz="2800"/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600"/>
              <a:t>Уровень текста 1</a:t>
            </a:r>
          </a:p>
          <a:p>
            <a:pPr lvl="1">
              <a:defRPr sz="1800"/>
            </a:pPr>
            <a:r>
              <a:rPr sz="3600"/>
              <a:t>Уровень текста 2</a:t>
            </a:r>
          </a:p>
          <a:p>
            <a:pPr lvl="2">
              <a:defRPr sz="1800"/>
            </a:pPr>
            <a:r>
              <a:rPr sz="3600"/>
              <a:t>Уровень текста 3</a:t>
            </a:r>
          </a:p>
          <a:p>
            <a:pPr lvl="3">
              <a:defRPr sz="1800"/>
            </a:pPr>
            <a:r>
              <a:rPr sz="3600"/>
              <a:t>Уровень текста 4</a:t>
            </a:r>
          </a:p>
          <a:p>
            <a:pPr lvl="4">
              <a:defRPr sz="1800"/>
            </a:pPr>
            <a:r>
              <a:rPr sz="3600"/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3 шт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Кавыч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8000"/>
              <a:t>Текст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3600"/>
              <a:t>Уровень текста 1</a:t>
            </a:r>
          </a:p>
          <a:p>
            <a:pPr lvl="1">
              <a:defRPr sz="1800"/>
            </a:pPr>
            <a:r>
              <a:rPr sz="3600"/>
              <a:t>Уровень текста 2</a:t>
            </a:r>
          </a:p>
          <a:p>
            <a:pPr lvl="2">
              <a:defRPr sz="1800"/>
            </a:pPr>
            <a:r>
              <a:rPr sz="3600"/>
              <a:t>Уровень текста 3</a:t>
            </a:r>
          </a:p>
          <a:p>
            <a:pPr lvl="3">
              <a:defRPr sz="1800"/>
            </a:pPr>
            <a:r>
              <a:rPr sz="3600"/>
              <a:t>Уровень текста 4</a:t>
            </a:r>
          </a:p>
          <a:p>
            <a:pPr lvl="4">
              <a:defRPr sz="1800"/>
            </a:pPr>
            <a:r>
              <a:rPr sz="3600"/>
              <a:t>Уровень текста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algn="ctr" defTabSz="584200">
        <a:defRPr sz="8000">
          <a:latin typeface="+mn-lt"/>
          <a:ea typeface="+mn-ea"/>
          <a:cs typeface="+mn-cs"/>
          <a:sym typeface="Helvetica Light"/>
        </a:defRPr>
      </a:lvl1pPr>
      <a:lvl2pPr indent="228600" algn="ctr" defTabSz="584200">
        <a:defRPr sz="8000">
          <a:latin typeface="+mn-lt"/>
          <a:ea typeface="+mn-ea"/>
          <a:cs typeface="+mn-cs"/>
          <a:sym typeface="Helvetica Light"/>
        </a:defRPr>
      </a:lvl2pPr>
      <a:lvl3pPr indent="457200" algn="ctr" defTabSz="584200">
        <a:defRPr sz="8000">
          <a:latin typeface="+mn-lt"/>
          <a:ea typeface="+mn-ea"/>
          <a:cs typeface="+mn-cs"/>
          <a:sym typeface="Helvetica Light"/>
        </a:defRPr>
      </a:lvl3pPr>
      <a:lvl4pPr indent="685800" algn="ctr" defTabSz="584200">
        <a:defRPr sz="8000">
          <a:latin typeface="+mn-lt"/>
          <a:ea typeface="+mn-ea"/>
          <a:cs typeface="+mn-cs"/>
          <a:sym typeface="Helvetica Light"/>
        </a:defRPr>
      </a:lvl4pPr>
      <a:lvl5pPr indent="914400" algn="ctr" defTabSz="584200">
        <a:defRPr sz="8000">
          <a:latin typeface="+mn-lt"/>
          <a:ea typeface="+mn-ea"/>
          <a:cs typeface="+mn-cs"/>
          <a:sym typeface="Helvetica Light"/>
        </a:defRPr>
      </a:lvl5pPr>
      <a:lvl6pPr indent="1143000" algn="ctr" defTabSz="584200">
        <a:defRPr sz="8000">
          <a:latin typeface="+mn-lt"/>
          <a:ea typeface="+mn-ea"/>
          <a:cs typeface="+mn-cs"/>
          <a:sym typeface="Helvetica Light"/>
        </a:defRPr>
      </a:lvl6pPr>
      <a:lvl7pPr indent="1371600" algn="ctr" defTabSz="584200">
        <a:defRPr sz="8000">
          <a:latin typeface="+mn-lt"/>
          <a:ea typeface="+mn-ea"/>
          <a:cs typeface="+mn-cs"/>
          <a:sym typeface="Helvetica Light"/>
        </a:defRPr>
      </a:lvl7pPr>
      <a:lvl8pPr indent="1600200" algn="ctr" defTabSz="584200">
        <a:defRPr sz="8000">
          <a:latin typeface="+mn-lt"/>
          <a:ea typeface="+mn-ea"/>
          <a:cs typeface="+mn-cs"/>
          <a:sym typeface="Helvetica Light"/>
        </a:defRPr>
      </a:lvl8pPr>
      <a:lvl9pPr indent="1828800" algn="ctr" defTabSz="584200">
        <a:defRPr sz="8000">
          <a:latin typeface="+mn-lt"/>
          <a:ea typeface="+mn-ea"/>
          <a:cs typeface="+mn-cs"/>
          <a:sym typeface="Helvetica Light"/>
        </a:defRPr>
      </a:lvl9pPr>
    </p:titleStyle>
    <p:bodyStyle>
      <a:lvl1pPr marL="444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1pPr>
      <a:lvl2pPr marL="889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2pPr>
      <a:lvl3pPr marL="1333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3pPr>
      <a:lvl4pPr marL="1778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4pPr>
      <a:lvl5pPr marL="2222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5pPr>
      <a:lvl6pPr marL="2667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6pPr>
      <a:lvl7pPr marL="3111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7pPr>
      <a:lvl8pPr marL="3556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8pPr>
      <a:lvl9pPr marL="4000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rusoptovik.ru" TargetMode="External"/><Relationship Id="rId2" Type="http://schemas.openxmlformats.org/officeDocument/2006/relationships/hyperlink" Target="http://npopt.ru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opt2008.ru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fl.ru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1573178" y="2519346"/>
            <a:ext cx="10388632" cy="45323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rmAutofit lnSpcReduction="10000"/>
          </a:bodyPr>
          <a:lstStyle/>
          <a:p>
            <a:pPr marL="0" marR="0" lvl="0" indent="0" algn="ctr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0" b="1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 Light"/>
              </a:rPr>
              <a:t>Маркетинг прямого отклика для малого бизнеса</a:t>
            </a:r>
            <a:r>
              <a:rPr kumimoji="0" lang="ru-RU" sz="8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 Light"/>
              </a:rPr>
              <a:t/>
            </a:r>
            <a:br>
              <a:rPr kumimoji="0" lang="ru-RU" sz="80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 Light"/>
              </a:rPr>
            </a:br>
            <a:endParaRPr kumimoji="0" lang="ru-RU" sz="8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1573178" y="2519346"/>
            <a:ext cx="10388632" cy="45323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b">
            <a:normAutofit/>
          </a:bodyPr>
          <a:lstStyle/>
          <a:p>
            <a:pPr marL="0" marR="0" lvl="0" indent="0" algn="ctr" defTabSz="584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 Light"/>
              </a:rPr>
              <a:t>Быстрый бизнес на </a:t>
            </a:r>
            <a:r>
              <a:rPr kumimoji="0" lang="ru-RU" sz="80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 Light"/>
              </a:rPr>
              <a:t>Авито</a:t>
            </a:r>
            <a:r>
              <a:rPr kumimoji="0" lang="ru-RU" sz="8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 Light"/>
              </a:rPr>
              <a:t/>
            </a:r>
            <a:br>
              <a:rPr kumimoji="0" lang="ru-RU" sz="8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Helvetica Light"/>
              </a:rPr>
            </a:br>
            <a:endParaRPr kumimoji="0" lang="ru-RU" sz="8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TinyGrab Screen Shot 22.01.15, 19.22.5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53561" y="408002"/>
            <a:ext cx="9897678" cy="7014860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>
            <a:spLocks noGrp="1"/>
          </p:cNvSpPr>
          <p:nvPr>
            <p:ph type="title"/>
          </p:nvPr>
        </p:nvSpPr>
        <p:spPr>
          <a:xfrm>
            <a:off x="1270000" y="457200"/>
            <a:ext cx="10464800" cy="33020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8000"/>
              <a:t>На авито продают </a:t>
            </a:r>
            <a:r>
              <a:rPr lang="ru-RU" sz="8000" dirty="0" smtClean="0"/>
              <a:t>2</a:t>
            </a:r>
            <a:r>
              <a:rPr sz="8000" smtClean="0"/>
              <a:t> </a:t>
            </a:r>
            <a:r>
              <a:rPr sz="8000"/>
              <a:t>категории людей:</a:t>
            </a:r>
          </a:p>
        </p:txBody>
      </p:sp>
      <p:sp>
        <p:nvSpPr>
          <p:cNvPr id="45" name="Shape 45"/>
          <p:cNvSpPr>
            <a:spLocks noGrp="1"/>
          </p:cNvSpPr>
          <p:nvPr>
            <p:ph type="body" idx="1"/>
          </p:nvPr>
        </p:nvSpPr>
        <p:spPr>
          <a:xfrm>
            <a:off x="1270000" y="5029200"/>
            <a:ext cx="10464800" cy="239152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1) Профессиональные продавцы.</a:t>
            </a:r>
          </a:p>
          <a:p>
            <a:pPr lvl="0">
              <a:defRPr sz="1800"/>
            </a:pPr>
            <a:r>
              <a:rPr sz="3200"/>
              <a:t>2) Люди, которые что то хотят продать (просто так</a:t>
            </a:r>
            <a:r>
              <a:rPr sz="3200" smtClean="0"/>
              <a:t>).</a:t>
            </a:r>
            <a:endParaRPr sz="3200"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1270000" y="254000"/>
            <a:ext cx="10464800" cy="3302000"/>
          </a:xfrm>
          <a:prstGeom prst="rect">
            <a:avLst/>
          </a:prstGeom>
        </p:spPr>
        <p:txBody>
          <a:bodyPr/>
          <a:lstStyle>
            <a:lvl1pPr defTabSz="525779">
              <a:defRPr sz="7200"/>
            </a:lvl1pPr>
          </a:lstStyle>
          <a:p>
            <a:pPr lvl="0">
              <a:defRPr sz="1800"/>
            </a:pPr>
            <a:r>
              <a:rPr sz="7200"/>
              <a:t>Что продавать, чтобы быстро получить деньги.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idx="1"/>
          </p:nvPr>
        </p:nvSpPr>
        <p:spPr>
          <a:xfrm>
            <a:off x="1270000" y="5029200"/>
            <a:ext cx="10464800" cy="268089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1) Подарки.</a:t>
            </a:r>
          </a:p>
          <a:p>
            <a:pPr lvl="0">
              <a:defRPr sz="1800"/>
            </a:pPr>
            <a:r>
              <a:rPr sz="3200"/>
              <a:t>2) Обычные товары.</a:t>
            </a:r>
          </a:p>
          <a:p>
            <a:pPr lvl="0">
              <a:defRPr sz="1800"/>
            </a:pPr>
            <a:r>
              <a:rPr sz="3200"/>
              <a:t>3) Товары спонтанного спроса</a:t>
            </a:r>
          </a:p>
        </p:txBody>
      </p:sp>
      <p:sp>
        <p:nvSpPr>
          <p:cNvPr id="51" name="Shape 51"/>
          <p:cNvSpPr/>
          <p:nvPr/>
        </p:nvSpPr>
        <p:spPr>
          <a:xfrm>
            <a:off x="3482340" y="4759960"/>
            <a:ext cx="3020060" cy="14287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4070"/>
                </a:move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</a:path>
            </a:pathLst>
          </a:custGeom>
          <a:ln w="25400">
            <a:solidFill/>
            <a:miter lim="400000"/>
          </a:ln>
        </p:spPr>
        <p:txBody>
          <a:bodyPr/>
          <a:lstStyle/>
          <a:p>
            <a:pPr lvl="0"/>
            <a:endParaRPr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>
            <a:spLocks noGrp="1"/>
          </p:cNvSpPr>
          <p:nvPr>
            <p:ph type="title"/>
          </p:nvPr>
        </p:nvSpPr>
        <p:spPr>
          <a:xfrm>
            <a:off x="1270000" y="723900"/>
            <a:ext cx="10464800" cy="1130300"/>
          </a:xfrm>
          <a:prstGeom prst="rect">
            <a:avLst/>
          </a:prstGeom>
        </p:spPr>
        <p:txBody>
          <a:bodyPr/>
          <a:lstStyle>
            <a:lvl1pPr defTabSz="490727">
              <a:defRPr sz="6719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b="0"/>
            </a:pPr>
            <a:r>
              <a:rPr sz="6719" b="1"/>
              <a:t>Алгоритм!</a:t>
            </a:r>
          </a:p>
        </p:txBody>
      </p:sp>
      <p:sp>
        <p:nvSpPr>
          <p:cNvPr id="54" name="Shape 54"/>
          <p:cNvSpPr>
            <a:spLocks noGrp="1"/>
          </p:cNvSpPr>
          <p:nvPr>
            <p:ph type="body" idx="1"/>
          </p:nvPr>
        </p:nvSpPr>
        <p:spPr>
          <a:xfrm>
            <a:off x="1270000" y="2203450"/>
            <a:ext cx="10464800" cy="113030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defTabSz="315468">
              <a:defRPr sz="1800"/>
            </a:pPr>
            <a:r>
              <a:rPr sz="2000" b="1">
                <a:latin typeface="Helvetica"/>
                <a:ea typeface="Helvetica"/>
                <a:cs typeface="Helvetica"/>
                <a:sym typeface="Helvetica"/>
              </a:rPr>
              <a:t>1) Выбор товара:</a:t>
            </a:r>
            <a:r>
              <a:rPr sz="2000"/>
              <a:t> небольшой, красивый, интересный и не обязательно полезный.</a:t>
            </a:r>
          </a:p>
          <a:p>
            <a:pPr lvl="0" defTabSz="315468">
              <a:defRPr sz="1800"/>
            </a:pPr>
            <a:r>
              <a:rPr sz="2000" b="1">
                <a:latin typeface="Helvetica"/>
                <a:ea typeface="Helvetica"/>
                <a:cs typeface="Helvetica"/>
                <a:sym typeface="Helvetica"/>
              </a:rPr>
              <a:t>2) Анализ.</a:t>
            </a:r>
            <a:r>
              <a:rPr sz="2000"/>
              <a:t> Продает ли кто то этот товар? Смотрим что он делает и как, какой текст и фотографии. Сколько просмотров.</a:t>
            </a:r>
          </a:p>
          <a:p>
            <a:pPr lvl="0" defTabSz="315468">
              <a:defRPr sz="1800"/>
            </a:pPr>
            <a:r>
              <a:rPr sz="2000" b="1">
                <a:latin typeface="Helvetica"/>
                <a:ea typeface="Helvetica"/>
                <a:cs typeface="Helvetica"/>
                <a:sym typeface="Helvetica"/>
              </a:rPr>
              <a:t>3) Тестирование: </a:t>
            </a:r>
            <a:r>
              <a:rPr sz="2000"/>
              <a:t>Размещение объявления, ради теста.</a:t>
            </a:r>
          </a:p>
        </p:txBody>
      </p:sp>
      <p:sp>
        <p:nvSpPr>
          <p:cNvPr id="55" name="Shape 55"/>
          <p:cNvSpPr/>
          <p:nvPr/>
        </p:nvSpPr>
        <p:spPr>
          <a:xfrm flipH="1">
            <a:off x="3644880" y="3733792"/>
            <a:ext cx="2292896" cy="1400176"/>
          </a:xfrm>
          <a:prstGeom prst="line">
            <a:avLst/>
          </a:prstGeom>
          <a:ln w="12700">
            <a:solidFill>
              <a:srgbClr val="1A931F"/>
            </a:solidFill>
            <a:miter lim="400000"/>
          </a:ln>
        </p:spPr>
        <p:txBody>
          <a:bodyPr lIns="50800" tIns="50800" rIns="50800" bIns="50800" anchor="ctr"/>
          <a:lstStyle/>
          <a:p>
            <a:pPr lvl="0">
              <a:defRPr sz="2400"/>
            </a:pPr>
            <a:endParaRPr/>
          </a:p>
        </p:txBody>
      </p:sp>
      <p:sp>
        <p:nvSpPr>
          <p:cNvPr id="56" name="Shape 56"/>
          <p:cNvSpPr/>
          <p:nvPr/>
        </p:nvSpPr>
        <p:spPr>
          <a:xfrm>
            <a:off x="7216780" y="3733792"/>
            <a:ext cx="2816078" cy="1393429"/>
          </a:xfrm>
          <a:prstGeom prst="line">
            <a:avLst/>
          </a:prstGeom>
          <a:ln w="12700">
            <a:solidFill>
              <a:srgbClr val="1A931F"/>
            </a:solidFill>
            <a:miter lim="400000"/>
          </a:ln>
        </p:spPr>
        <p:txBody>
          <a:bodyPr lIns="50800" tIns="50800" rIns="50800" bIns="50800" anchor="ctr"/>
          <a:lstStyle/>
          <a:p>
            <a:pPr lvl="0">
              <a:defRPr sz="2400"/>
            </a:pPr>
            <a:endParaRPr/>
          </a:p>
        </p:txBody>
      </p:sp>
      <p:sp>
        <p:nvSpPr>
          <p:cNvPr id="57" name="Shape 57"/>
          <p:cNvSpPr/>
          <p:nvPr/>
        </p:nvSpPr>
        <p:spPr>
          <a:xfrm>
            <a:off x="2562161" y="4998106"/>
            <a:ext cx="2615185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>
              <a:defRPr sz="1800"/>
            </a:pPr>
            <a:r>
              <a:rPr sz="3600"/>
              <a:t>Есть звонки</a:t>
            </a:r>
          </a:p>
        </p:txBody>
      </p:sp>
      <p:sp>
        <p:nvSpPr>
          <p:cNvPr id="58" name="Shape 58"/>
          <p:cNvSpPr/>
          <p:nvPr/>
        </p:nvSpPr>
        <p:spPr>
          <a:xfrm>
            <a:off x="8439403" y="4998106"/>
            <a:ext cx="2679193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>
              <a:defRPr sz="1800"/>
            </a:pPr>
            <a:r>
              <a:rPr sz="3600"/>
              <a:t>Нет звонков</a:t>
            </a:r>
          </a:p>
        </p:txBody>
      </p:sp>
      <p:sp>
        <p:nvSpPr>
          <p:cNvPr id="59" name="Shape 59"/>
          <p:cNvSpPr/>
          <p:nvPr/>
        </p:nvSpPr>
        <p:spPr>
          <a:xfrm>
            <a:off x="948575" y="5662066"/>
            <a:ext cx="5392650" cy="660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317500" lvl="0" indent="-317500">
              <a:buSzPct val="100000"/>
              <a:buAutoNum type="arabicParenR"/>
              <a:defRPr sz="1800"/>
            </a:pPr>
            <a:r>
              <a:t>Ищем где взять товар, за минимальное время.</a:t>
            </a:r>
          </a:p>
          <a:p>
            <a:pPr marL="317500" lvl="0" indent="-317500">
              <a:buSzPct val="100000"/>
              <a:buAutoNum type="arabicParenR"/>
              <a:defRPr sz="1800"/>
            </a:pPr>
            <a:r>
              <a:t>Продаем человеку, получаем деньги</a:t>
            </a:r>
          </a:p>
        </p:txBody>
      </p:sp>
      <p:sp>
        <p:nvSpPr>
          <p:cNvPr id="60" name="Shape 60"/>
          <p:cNvSpPr/>
          <p:nvPr/>
        </p:nvSpPr>
        <p:spPr>
          <a:xfrm>
            <a:off x="7042556" y="5662066"/>
            <a:ext cx="5472888" cy="660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317500" lvl="0" indent="-317500">
              <a:buSzPct val="100000"/>
              <a:buAutoNum type="arabicParenR"/>
              <a:defRPr sz="1800"/>
            </a:pPr>
            <a:r>
              <a:t>Анализируем что не так.</a:t>
            </a:r>
          </a:p>
          <a:p>
            <a:pPr marL="317500" lvl="0" indent="-317500">
              <a:buSzPct val="100000"/>
              <a:buAutoNum type="arabicParenR"/>
              <a:defRPr sz="1800"/>
            </a:pPr>
            <a:r>
              <a:t>Или заголовок, или фотографии, или сам товар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64" name="Shape 6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65" name="New-Sheet_28mog4ew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379897"/>
            <a:ext cx="13004800" cy="679060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>
            <a:spLocks noGrp="1"/>
          </p:cNvSpPr>
          <p:nvPr>
            <p:ph type="title"/>
          </p:nvPr>
        </p:nvSpPr>
        <p:spPr>
          <a:xfrm>
            <a:off x="1270000" y="952500"/>
            <a:ext cx="10464800" cy="965300"/>
          </a:xfrm>
          <a:prstGeom prst="rect">
            <a:avLst/>
          </a:prstGeom>
        </p:spPr>
        <p:txBody>
          <a:bodyPr/>
          <a:lstStyle>
            <a:lvl1pPr defTabSz="420624">
              <a:defRPr sz="576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b="0"/>
            </a:pPr>
            <a:r>
              <a:rPr sz="5760" b="1"/>
              <a:t>Пример</a:t>
            </a:r>
          </a:p>
        </p:txBody>
      </p:sp>
      <p:pic>
        <p:nvPicPr>
          <p:cNvPr id="69" name="TinyGrab Screen Shot 22.01.15, 19.52.12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06109" y="2418944"/>
            <a:ext cx="10992582" cy="6094898"/>
          </a:xfrm>
          <a:prstGeom prst="rect">
            <a:avLst/>
          </a:prstGeom>
          <a:ln w="12700">
            <a:miter lim="400000"/>
          </a:ln>
        </p:spPr>
      </p:pic>
      <p:pic>
        <p:nvPicPr>
          <p:cNvPr id="70" name="Рисунок 69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 rot="2189739">
            <a:off x="1297595" y="1444170"/>
            <a:ext cx="2170104" cy="678673"/>
          </a:xfrm>
          <a:prstGeom prst="rect">
            <a:avLst/>
          </a:prstGeom>
        </p:spPr>
      </p:pic>
      <p:pic>
        <p:nvPicPr>
          <p:cNvPr id="72" name="Рисунок 71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 rot="7806806">
            <a:off x="10432042" y="1847666"/>
            <a:ext cx="1898859" cy="678673"/>
          </a:xfrm>
          <a:prstGeom prst="rect">
            <a:avLst/>
          </a:prstGeom>
        </p:spPr>
      </p:pic>
      <p:pic>
        <p:nvPicPr>
          <p:cNvPr id="74" name="Рисунок 73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 rot="18035900">
            <a:off x="6055268" y="7195415"/>
            <a:ext cx="2960176" cy="678672"/>
          </a:xfrm>
          <a:prstGeom prst="rect">
            <a:avLst/>
          </a:prstGeom>
        </p:spPr>
      </p:pic>
      <p:pic>
        <p:nvPicPr>
          <p:cNvPr id="76" name="Рисунок 75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 rot="18035900">
            <a:off x="5877468" y="5887315"/>
            <a:ext cx="2960176" cy="678672"/>
          </a:xfrm>
          <a:prstGeom prst="rect">
            <a:avLst/>
          </a:prstGeom>
        </p:spPr>
      </p:pic>
      <p:pic>
        <p:nvPicPr>
          <p:cNvPr id="78" name="Рисунок 77"/>
          <p:cNvPicPr/>
          <p:nvPr/>
        </p:nvPicPr>
        <p:blipFill>
          <a:blip r:embed="rId6">
            <a:extLst/>
          </a:blip>
          <a:stretch>
            <a:fillRect/>
          </a:stretch>
        </p:blipFill>
        <p:spPr>
          <a:xfrm rot="18035900">
            <a:off x="5877468" y="4630015"/>
            <a:ext cx="2960176" cy="678672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TinyGrab Screen Shot 22.01.15, 20.27.3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53157" y="1666746"/>
            <a:ext cx="11498486" cy="642010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>
            <a:spLocks noGrp="1"/>
          </p:cNvSpPr>
          <p:nvPr>
            <p:ph type="title"/>
          </p:nvPr>
        </p:nvSpPr>
        <p:spPr>
          <a:xfrm>
            <a:off x="1270000" y="1066800"/>
            <a:ext cx="10464800" cy="1130300"/>
          </a:xfrm>
          <a:prstGeom prst="rect">
            <a:avLst/>
          </a:prstGeom>
        </p:spPr>
        <p:txBody>
          <a:bodyPr/>
          <a:lstStyle>
            <a:lvl1pPr defTabSz="490727">
              <a:defRPr sz="6719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b="0"/>
            </a:pPr>
            <a:r>
              <a:rPr sz="6719" b="1"/>
              <a:t>Подход первый:</a:t>
            </a:r>
          </a:p>
        </p:txBody>
      </p:sp>
      <p:sp>
        <p:nvSpPr>
          <p:cNvPr id="85" name="Shape 85"/>
          <p:cNvSpPr>
            <a:spLocks noGrp="1"/>
          </p:cNvSpPr>
          <p:nvPr>
            <p:ph type="body" idx="1"/>
          </p:nvPr>
        </p:nvSpPr>
        <p:spPr>
          <a:xfrm>
            <a:off x="1270000" y="2368550"/>
            <a:ext cx="10464800" cy="1130300"/>
          </a:xfrm>
          <a:prstGeom prst="rect">
            <a:avLst/>
          </a:prstGeom>
        </p:spPr>
        <p:txBody>
          <a:bodyPr/>
          <a:lstStyle/>
          <a:p>
            <a:pPr lvl="0" defTabSz="461518">
              <a:defRPr sz="1800"/>
            </a:pPr>
            <a:r>
              <a:rPr sz="2528" b="1" smtClean="0">
                <a:latin typeface="Helvetica"/>
                <a:ea typeface="Helvetica"/>
                <a:cs typeface="Helvetica"/>
                <a:sym typeface="Helvetica"/>
              </a:rPr>
              <a:t>Продаем </a:t>
            </a:r>
            <a:r>
              <a:rPr sz="2528" b="1">
                <a:latin typeface="Helvetica"/>
                <a:ea typeface="Helvetica"/>
                <a:cs typeface="Helvetica"/>
                <a:sym typeface="Helvetica"/>
              </a:rPr>
              <a:t>то что уже есть, либо то что мы можем найти за сутки.</a:t>
            </a:r>
          </a:p>
        </p:txBody>
      </p:sp>
      <p:sp>
        <p:nvSpPr>
          <p:cNvPr id="86" name="Shape 86"/>
          <p:cNvSpPr/>
          <p:nvPr/>
        </p:nvSpPr>
        <p:spPr>
          <a:xfrm>
            <a:off x="692309" y="3898900"/>
            <a:ext cx="11620182" cy="4470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635000" lvl="0" indent="-635000">
              <a:buSzPct val="100000"/>
              <a:buAutoNum type="arabicParenR"/>
              <a:defRPr sz="1800"/>
            </a:pPr>
            <a:r>
              <a:rPr sz="3600"/>
              <a:t>То, что плохо лежит дома. Ненужный хлам.</a:t>
            </a:r>
          </a:p>
          <a:p>
            <a:pPr marL="635000" lvl="0" indent="-635000">
              <a:buSzPct val="100000"/>
              <a:buAutoNum type="arabicParenR"/>
              <a:defRPr sz="1800"/>
            </a:pPr>
            <a:r>
              <a:rPr sz="3600"/>
              <a:t>Друзья и родственники. У кого есть бизнес?</a:t>
            </a:r>
          </a:p>
          <a:p>
            <a:pPr marL="635000" lvl="0" indent="-635000">
              <a:buSzPct val="100000"/>
              <a:buAutoNum type="arabicParenR"/>
              <a:defRPr sz="1800"/>
            </a:pPr>
            <a:r>
              <a:rPr sz="3600"/>
              <a:t>Товары с рынков и уникальных магазинов.</a:t>
            </a:r>
          </a:p>
          <a:p>
            <a:pPr lvl="0">
              <a:defRPr sz="1800"/>
            </a:pPr>
            <a:endParaRPr sz="3600"/>
          </a:p>
          <a:p>
            <a:pPr lvl="0">
              <a:defRPr sz="1800"/>
            </a:pPr>
            <a:endParaRPr sz="3600"/>
          </a:p>
          <a:p>
            <a:pPr lvl="0">
              <a:defRPr sz="1800"/>
            </a:pPr>
            <a:endParaRPr sz="3600"/>
          </a:p>
          <a:p>
            <a:pPr lvl="0">
              <a:defRPr sz="1800"/>
            </a:pPr>
            <a:r>
              <a:rPr sz="3600" b="1">
                <a:latin typeface="Helvetica"/>
                <a:ea typeface="Helvetica"/>
                <a:cs typeface="Helvetica"/>
                <a:sym typeface="Helvetica"/>
              </a:rPr>
              <a:t>Любые товары, которые мы можем быстро найти!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/>
          </p:nvPr>
        </p:nvSpPr>
        <p:spPr>
          <a:xfrm>
            <a:off x="1270000" y="266700"/>
            <a:ext cx="10464800" cy="1301701"/>
          </a:xfrm>
          <a:prstGeom prst="rect">
            <a:avLst/>
          </a:prstGeom>
        </p:spPr>
        <p:txBody>
          <a:bodyPr/>
          <a:lstStyle>
            <a:lvl1pPr defTabSz="572516">
              <a:defRPr sz="784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b="0"/>
            </a:pPr>
            <a:r>
              <a:rPr sz="7840" b="1"/>
              <a:t>Подход второй:</a:t>
            </a:r>
          </a:p>
        </p:txBody>
      </p:sp>
      <p:sp>
        <p:nvSpPr>
          <p:cNvPr id="89" name="Shape 89"/>
          <p:cNvSpPr>
            <a:spLocks noGrp="1"/>
          </p:cNvSpPr>
          <p:nvPr>
            <p:ph type="body" idx="1"/>
          </p:nvPr>
        </p:nvSpPr>
        <p:spPr>
          <a:xfrm>
            <a:off x="1270000" y="2724150"/>
            <a:ext cx="10464800" cy="1130300"/>
          </a:xfrm>
          <a:prstGeom prst="rect">
            <a:avLst/>
          </a:prstGeom>
        </p:spPr>
        <p:txBody>
          <a:bodyPr/>
          <a:lstStyle/>
          <a:p>
            <a:pPr lvl="0" defTabSz="414781">
              <a:defRPr sz="1800"/>
            </a:pPr>
            <a:r>
              <a:rPr sz="2272"/>
              <a:t>1) Продаем что нибудь из интернета.</a:t>
            </a:r>
          </a:p>
          <a:p>
            <a:pPr lvl="0" defTabSz="414781">
              <a:defRPr sz="1800"/>
            </a:pPr>
            <a:r>
              <a:rPr sz="2272"/>
              <a:t>2) Если человек хочет купить - говорим что товар будет через 2 дня.</a:t>
            </a:r>
          </a:p>
          <a:p>
            <a:pPr lvl="0" defTabSz="414781">
              <a:defRPr sz="1800"/>
            </a:pPr>
            <a:r>
              <a:rPr sz="2272"/>
              <a:t>3) Если желающих много - заказываем мелким оптом товар.</a:t>
            </a:r>
          </a:p>
        </p:txBody>
      </p:sp>
      <p:sp>
        <p:nvSpPr>
          <p:cNvPr id="90" name="Shape 90"/>
          <p:cNvSpPr/>
          <p:nvPr/>
        </p:nvSpPr>
        <p:spPr>
          <a:xfrm>
            <a:off x="3707072" y="5010199"/>
            <a:ext cx="5693866" cy="28110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>
              <a:defRPr sz="1800"/>
            </a:pPr>
            <a:r>
              <a:rPr sz="3600" b="1">
                <a:latin typeface="Helvetica"/>
                <a:ea typeface="Helvetica"/>
                <a:cs typeface="Helvetica"/>
                <a:sym typeface="Helvetica"/>
              </a:rPr>
              <a:t>Где искать идеи товара:</a:t>
            </a:r>
          </a:p>
          <a:p>
            <a:pPr lvl="0">
              <a:defRPr sz="1800"/>
            </a:pPr>
            <a:r>
              <a:rPr sz="3600" u="sng">
                <a:hlinkClick r:id="rId2"/>
              </a:rPr>
              <a:t>npopt.ru</a:t>
            </a:r>
            <a:endParaRPr sz="3600"/>
          </a:p>
          <a:p>
            <a:pPr lvl="0">
              <a:defRPr sz="1800"/>
            </a:pPr>
            <a:r>
              <a:rPr sz="3600" u="sng">
                <a:hlinkClick r:id="rId3"/>
              </a:rPr>
              <a:t>rusoptovik.ru</a:t>
            </a:r>
            <a:endParaRPr sz="3600"/>
          </a:p>
          <a:p>
            <a:pPr lvl="0">
              <a:defRPr sz="1800"/>
            </a:pPr>
            <a:r>
              <a:rPr sz="3600" u="sng" smtClean="0">
                <a:hlinkClick r:id="rId4"/>
              </a:rPr>
              <a:t>opt2008.ru</a:t>
            </a:r>
            <a:endParaRPr lang="ru-RU" sz="3600" u="sng" dirty="0" smtClean="0">
              <a:hlinkClick r:id="rId4"/>
            </a:endParaRPr>
          </a:p>
          <a:p>
            <a:pPr lvl="0">
              <a:defRPr sz="1800"/>
            </a:pPr>
            <a:r>
              <a:rPr lang="en-US" sz="3200" u="sng" dirty="0" smtClean="0">
                <a:hlinkClick r:id="rId4"/>
              </a:rPr>
              <a:t>dx.com</a:t>
            </a:r>
            <a:endParaRPr sz="3200" u="sng">
              <a:hlinkClick r:id="rId4"/>
            </a:endParaRP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xfrm>
            <a:off x="1270000" y="621508"/>
            <a:ext cx="10464800" cy="1130301"/>
          </a:xfrm>
          <a:prstGeom prst="rect">
            <a:avLst/>
          </a:prstGeom>
        </p:spPr>
        <p:txBody>
          <a:bodyPr/>
          <a:lstStyle>
            <a:lvl1pPr defTabSz="449833">
              <a:defRPr sz="6160"/>
            </a:lvl1pPr>
          </a:lstStyle>
          <a:p>
            <a:pPr lvl="0">
              <a:defRPr sz="1800"/>
            </a:pPr>
            <a:r>
              <a:rPr sz="6160"/>
              <a:t>Как разместить объявление.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xfrm>
            <a:off x="1270000" y="2159000"/>
            <a:ext cx="10464800" cy="1130300"/>
          </a:xfrm>
          <a:prstGeom prst="rect">
            <a:avLst/>
          </a:prstGeom>
        </p:spPr>
        <p:txBody>
          <a:bodyPr/>
          <a:lstStyle/>
          <a:p>
            <a:pPr lvl="0" defTabSz="496570">
              <a:defRPr sz="1800"/>
            </a:pPr>
            <a:r>
              <a:rPr sz="2720"/>
              <a:t>1) Главное правило - честность. Нет веры в товар = не продашь.</a:t>
            </a:r>
          </a:p>
          <a:p>
            <a:pPr lvl="0" defTabSz="496570">
              <a:defRPr sz="1800"/>
            </a:pPr>
            <a:r>
              <a:rPr sz="2720"/>
              <a:t>2) Самое главное это заголовок и хорошая фотография!</a:t>
            </a:r>
          </a:p>
        </p:txBody>
      </p:sp>
      <p:pic>
        <p:nvPicPr>
          <p:cNvPr id="94" name="TinyGrab Screen Shot 22.01.15, 20.17.0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473896" y="3696491"/>
            <a:ext cx="6057008" cy="537130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/>
          </p:cNvSpPr>
          <p:nvPr>
            <p:ph type="title"/>
          </p:nvPr>
        </p:nvSpPr>
        <p:spPr>
          <a:xfrm>
            <a:off x="1270000" y="990600"/>
            <a:ext cx="10464800" cy="1225005"/>
          </a:xfrm>
          <a:prstGeom prst="rect">
            <a:avLst/>
          </a:prstGeom>
        </p:spPr>
        <p:txBody>
          <a:bodyPr/>
          <a:lstStyle>
            <a:lvl1pPr defTabSz="531622">
              <a:defRPr sz="7280"/>
            </a:lvl1pPr>
          </a:lstStyle>
          <a:p>
            <a:pPr lvl="0">
              <a:defRPr sz="1800"/>
            </a:pPr>
            <a:r>
              <a:rPr sz="7280"/>
              <a:t>Главное:</a:t>
            </a:r>
          </a:p>
        </p:txBody>
      </p:sp>
      <p:sp>
        <p:nvSpPr>
          <p:cNvPr id="97" name="Shape 97"/>
          <p:cNvSpPr>
            <a:spLocks noGrp="1"/>
          </p:cNvSpPr>
          <p:nvPr>
            <p:ph type="body" idx="1"/>
          </p:nvPr>
        </p:nvSpPr>
        <p:spPr>
          <a:xfrm>
            <a:off x="1270000" y="2908300"/>
            <a:ext cx="10464800" cy="3937001"/>
          </a:xfrm>
          <a:prstGeom prst="rect">
            <a:avLst/>
          </a:prstGeom>
        </p:spPr>
        <p:txBody>
          <a:bodyPr/>
          <a:lstStyle/>
          <a:p>
            <a:pPr lvl="0" algn="l" defTabSz="508254">
              <a:defRPr sz="1800"/>
            </a:pPr>
            <a:r>
              <a:rPr sz="2784"/>
              <a:t>1) Причина продажи. Почему Вы продаете? (подарили, забрал за долги и т п).</a:t>
            </a:r>
          </a:p>
          <a:p>
            <a:pPr lvl="0" algn="l" defTabSz="508254">
              <a:defRPr sz="1800"/>
            </a:pPr>
            <a:r>
              <a:rPr sz="2784"/>
              <a:t>2) Желательно видео, если оно есть.</a:t>
            </a:r>
          </a:p>
          <a:p>
            <a:pPr lvl="0" algn="l" defTabSz="508254">
              <a:defRPr sz="1800"/>
            </a:pPr>
            <a:r>
              <a:rPr sz="2784"/>
              <a:t>3) Комплектация, если хорошая :)</a:t>
            </a:r>
          </a:p>
          <a:p>
            <a:pPr lvl="0" algn="l" defTabSz="508254">
              <a:defRPr sz="1800"/>
            </a:pPr>
            <a:r>
              <a:rPr sz="2784"/>
              <a:t>4) Обоснование цены. Дорого потому что качество. Дешевое потому что я не барыга :)</a:t>
            </a:r>
          </a:p>
          <a:p>
            <a:pPr lvl="0" algn="l" defTabSz="508254">
              <a:defRPr sz="1800"/>
            </a:pPr>
            <a:r>
              <a:rPr sz="2784"/>
              <a:t>5) Дедлайн. Какое либо ограничение. По количеству или по времени.</a:t>
            </a:r>
          </a:p>
          <a:p>
            <a:pPr lvl="0" algn="l" defTabSz="508254">
              <a:defRPr sz="1800"/>
            </a:pPr>
            <a:r>
              <a:rPr sz="2784"/>
              <a:t>6) Призыв к действию!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>
            <a:spLocks noGrp="1"/>
          </p:cNvSpPr>
          <p:nvPr>
            <p:ph type="title"/>
          </p:nvPr>
        </p:nvSpPr>
        <p:spPr>
          <a:xfrm>
            <a:off x="1270000" y="812800"/>
            <a:ext cx="10464800" cy="1130300"/>
          </a:xfrm>
          <a:prstGeom prst="rect">
            <a:avLst/>
          </a:prstGeom>
        </p:spPr>
        <p:txBody>
          <a:bodyPr/>
          <a:lstStyle>
            <a:lvl1pPr defTabSz="490727">
              <a:defRPr sz="6719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b="0"/>
            </a:pPr>
            <a:r>
              <a:rPr sz="6719" b="1"/>
              <a:t>Другие инструменты:</a:t>
            </a:r>
          </a:p>
        </p:txBody>
      </p:sp>
      <p:sp>
        <p:nvSpPr>
          <p:cNvPr id="50" name="Shape 50"/>
          <p:cNvSpPr>
            <a:spLocks noGrp="1"/>
          </p:cNvSpPr>
          <p:nvPr>
            <p:ph type="body" idx="1"/>
          </p:nvPr>
        </p:nvSpPr>
        <p:spPr>
          <a:xfrm>
            <a:off x="1270000" y="2418754"/>
            <a:ext cx="10464800" cy="6126809"/>
          </a:xfrm>
          <a:prstGeom prst="rect">
            <a:avLst/>
          </a:prstGeom>
        </p:spPr>
        <p:txBody>
          <a:bodyPr/>
          <a:lstStyle/>
          <a:p>
            <a:pPr lvl="0" algn="l">
              <a:defRPr sz="1800"/>
            </a:pPr>
            <a:r>
              <a:rPr sz="3200" b="1">
                <a:latin typeface="Helvetica"/>
                <a:ea typeface="Helvetica"/>
                <a:cs typeface="Helvetica"/>
                <a:sym typeface="Helvetica"/>
              </a:rPr>
              <a:t>1) Местные доски объявлений.</a:t>
            </a:r>
          </a:p>
          <a:p>
            <a:pPr lvl="0" algn="l">
              <a:defRPr sz="1800"/>
            </a:pPr>
            <a:r>
              <a:rPr sz="3200" b="1">
                <a:latin typeface="Helvetica"/>
                <a:ea typeface="Helvetica"/>
                <a:cs typeface="Helvetica"/>
                <a:sym typeface="Helvetica"/>
              </a:rPr>
              <a:t>2) Соц сети. Прямо у себя в профиле напишите что продаете. Попросите друзей сделать репост.</a:t>
            </a:r>
          </a:p>
          <a:p>
            <a:pPr lvl="0" algn="l">
              <a:defRPr sz="1800"/>
            </a:pPr>
            <a:r>
              <a:rPr sz="3200" b="1">
                <a:latin typeface="Helvetica"/>
                <a:ea typeface="Helvetica"/>
                <a:cs typeface="Helvetica"/>
                <a:sym typeface="Helvetica"/>
              </a:rPr>
              <a:t>3) Форумы (местные) - будет критика, готовность.</a:t>
            </a:r>
          </a:p>
          <a:p>
            <a:pPr lvl="0">
              <a:defRPr sz="1800"/>
            </a:pPr>
            <a:endParaRPr sz="3200" b="1">
              <a:latin typeface="Helvetica"/>
              <a:ea typeface="Helvetica"/>
              <a:cs typeface="Helvetica"/>
              <a:sym typeface="Helvetica"/>
            </a:endParaRPr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r>
              <a:rPr sz="3200"/>
              <a:t>Продвинутые: делать все это руками фрилансеров:</a:t>
            </a:r>
          </a:p>
          <a:p>
            <a:pPr lvl="0">
              <a:defRPr sz="1800"/>
            </a:pPr>
            <a:r>
              <a:rPr sz="3200" u="sng">
                <a:hlinkClick r:id="rId2"/>
              </a:rPr>
              <a:t>fl.ru</a:t>
            </a:r>
            <a:endParaRPr sz="3200"/>
          </a:p>
          <a:p>
            <a:pPr lvl="0">
              <a:defRPr sz="1800"/>
            </a:pPr>
            <a:r>
              <a:rPr sz="3200"/>
              <a:t>Воркзила</a:t>
            </a:r>
          </a:p>
          <a:p>
            <a:pPr lvl="0">
              <a:defRPr sz="1800"/>
            </a:pPr>
            <a:endParaRPr sz="3200"/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body" idx="1"/>
          </p:nvPr>
        </p:nvSpPr>
        <p:spPr>
          <a:xfrm>
            <a:off x="5417170" y="1943099"/>
            <a:ext cx="2475260" cy="330200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2) Продаем по телефону.</a:t>
            </a:r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r>
              <a:rPr b="1">
                <a:solidFill>
                  <a:srgbClr val="C82506"/>
                </a:solidFill>
                <a:latin typeface="Helvetica"/>
                <a:ea typeface="Helvetica"/>
                <a:cs typeface="Helvetica"/>
                <a:sym typeface="Helvetica"/>
              </a:rPr>
              <a:t>Чтобы человек решил встретиться!</a:t>
            </a:r>
          </a:p>
        </p:txBody>
      </p:sp>
      <p:sp>
        <p:nvSpPr>
          <p:cNvPr id="56" name="Shape 56"/>
          <p:cNvSpPr/>
          <p:nvPr/>
        </p:nvSpPr>
        <p:spPr>
          <a:xfrm>
            <a:off x="9341470" y="1943099"/>
            <a:ext cx="2475260" cy="330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/>
            </a:pPr>
            <a:r>
              <a:rPr sz="3200"/>
              <a:t>3) Продаем при встрече.</a:t>
            </a:r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r>
              <a:rPr b="1">
                <a:solidFill>
                  <a:srgbClr val="C82506"/>
                </a:solidFill>
                <a:latin typeface="Helvetica"/>
                <a:ea typeface="Helvetica"/>
                <a:cs typeface="Helvetica"/>
                <a:sym typeface="Helvetica"/>
              </a:rPr>
              <a:t>Пытаемся продать второй товар!</a:t>
            </a:r>
          </a:p>
        </p:txBody>
      </p:sp>
      <p:sp>
        <p:nvSpPr>
          <p:cNvPr id="57" name="Shape 57"/>
          <p:cNvSpPr/>
          <p:nvPr/>
        </p:nvSpPr>
        <p:spPr>
          <a:xfrm>
            <a:off x="1696070" y="1943099"/>
            <a:ext cx="2475260" cy="330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marL="564444" lvl="0" indent="-564444">
              <a:buSzPct val="100000"/>
              <a:buAutoNum type="arabicParenR"/>
              <a:defRPr sz="1800"/>
            </a:pPr>
            <a:r>
              <a:rPr sz="3200"/>
              <a:t>Продаем звонок.</a:t>
            </a:r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endParaRPr sz="3200"/>
          </a:p>
          <a:p>
            <a:pPr lvl="0">
              <a:defRPr sz="1800"/>
            </a:pPr>
            <a:r>
              <a:rPr b="1">
                <a:solidFill>
                  <a:srgbClr val="C82506"/>
                </a:solidFill>
                <a:latin typeface="Helvetica"/>
                <a:ea typeface="Helvetica"/>
                <a:cs typeface="Helvetica"/>
                <a:sym typeface="Helvetica"/>
              </a:rPr>
              <a:t>Чтобы человек решил позвонить!</a:t>
            </a:r>
          </a:p>
        </p:txBody>
      </p:sp>
      <p:sp>
        <p:nvSpPr>
          <p:cNvPr id="58" name="Shape 58"/>
          <p:cNvSpPr/>
          <p:nvPr/>
        </p:nvSpPr>
        <p:spPr>
          <a:xfrm>
            <a:off x="3181597" y="463550"/>
            <a:ext cx="6641605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b="0"/>
            </a:pPr>
            <a:r>
              <a:rPr sz="3600" b="1"/>
              <a:t>3 разных процесса!</a:t>
            </a:r>
          </a:p>
        </p:txBody>
      </p:sp>
      <p:sp>
        <p:nvSpPr>
          <p:cNvPr id="59" name="Shape 59"/>
          <p:cNvSpPr/>
          <p:nvPr/>
        </p:nvSpPr>
        <p:spPr>
          <a:xfrm>
            <a:off x="704056" y="5480049"/>
            <a:ext cx="11596688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24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b="0"/>
            </a:pPr>
            <a:r>
              <a:rPr sz="2400" b="1"/>
              <a:t>Объявление (50) - просмотр (2500) - звонок (25) - встреча (20) - покупка (17)</a:t>
            </a:r>
          </a:p>
        </p:txBody>
      </p:sp>
      <p:sp>
        <p:nvSpPr>
          <p:cNvPr id="60" name="Shape 60"/>
          <p:cNvSpPr/>
          <p:nvPr/>
        </p:nvSpPr>
        <p:spPr>
          <a:xfrm>
            <a:off x="1588871" y="6076949"/>
            <a:ext cx="9827058" cy="1193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>
              <a:defRPr sz="1800"/>
            </a:pPr>
            <a:r>
              <a:rPr sz="3600"/>
              <a:t>17 покупок = минимум 8500 прибыли в сутки!</a:t>
            </a:r>
          </a:p>
          <a:p>
            <a:pPr lvl="0">
              <a:defRPr sz="1800"/>
            </a:pPr>
            <a:r>
              <a:rPr sz="3600"/>
              <a:t>(500 рублей с заказа)</a:t>
            </a:r>
          </a:p>
        </p:txBody>
      </p:sp>
      <p:sp>
        <p:nvSpPr>
          <p:cNvPr id="61" name="Shape 61"/>
          <p:cNvSpPr/>
          <p:nvPr/>
        </p:nvSpPr>
        <p:spPr>
          <a:xfrm>
            <a:off x="2182775" y="7499350"/>
            <a:ext cx="8639250" cy="647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C82506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600" b="1">
                <a:solidFill>
                  <a:srgbClr val="C82506"/>
                </a:solidFill>
              </a:rPr>
              <a:t>17 000 рублей (1 000 рублей с заказа)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484" y="233330"/>
            <a:ext cx="11630025" cy="774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0224" y="2090718"/>
            <a:ext cx="11623766" cy="3650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0416"/>
            <a:ext cx="1300480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681200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533" y="1420416"/>
            <a:ext cx="13053333" cy="734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144491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746" y="1708448"/>
            <a:ext cx="1152128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331749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0302" y="304768"/>
            <a:ext cx="10072758" cy="7875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3112" y="424169"/>
            <a:ext cx="10501386" cy="8612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728" y="1708448"/>
            <a:ext cx="12372528" cy="6959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35823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5" y="1420416"/>
            <a:ext cx="12996597" cy="7310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25089"/>
      </p:ext>
    </p:extLst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6" y="1571430"/>
            <a:ext cx="12984154" cy="7303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55168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8408"/>
            <a:ext cx="12996597" cy="7310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435095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24" y="1348408"/>
            <a:ext cx="12929436" cy="7272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26563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39" y="1132384"/>
            <a:ext cx="12868583" cy="723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41644"/>
      </p:ext>
    </p:extLst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650" y="1492425"/>
            <a:ext cx="13057449" cy="734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762310"/>
      </p:ext>
    </p:extLst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098" y="1254856"/>
            <a:ext cx="13034898" cy="733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061652"/>
      </p:ext>
    </p:extLst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90" y="1708448"/>
            <a:ext cx="12982909" cy="730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531367"/>
      </p:ext>
    </p:extLst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690"/>
            <a:ext cx="12911113" cy="726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123341"/>
      </p:ext>
    </p:extLst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1608" y="675650"/>
            <a:ext cx="1135864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dirty="0" err="1" smtClean="0"/>
              <a:t>goo.gl</a:t>
            </a:r>
            <a:r>
              <a:rPr lang="ru-RU" dirty="0" smtClean="0"/>
              <a:t>/</a:t>
            </a:r>
            <a:r>
              <a:rPr lang="ru-RU" dirty="0" err="1" smtClean="0"/>
              <a:t>LMNVrf</a:t>
            </a:r>
            <a:r>
              <a:rPr lang="ru-RU" dirty="0" smtClean="0"/>
              <a:t> - ссылка для скачивания с телефона</a:t>
            </a:r>
            <a:br>
              <a:rPr lang="ru-RU" dirty="0" smtClean="0"/>
            </a:br>
            <a:r>
              <a:rPr lang="ru-RU" dirty="0" err="1" smtClean="0"/>
              <a:t>goo.gl</a:t>
            </a:r>
            <a:r>
              <a:rPr lang="ru-RU" dirty="0" smtClean="0"/>
              <a:t>/04vcIh - ссылка для скачивания с компьютера</a:t>
            </a:r>
            <a:br>
              <a:rPr lang="ru-RU" dirty="0" smtClean="0"/>
            </a:br>
            <a:endParaRPr lang="ru-RU" dirty="0" smtClean="0"/>
          </a:p>
          <a:p>
            <a:pPr algn="l"/>
            <a:r>
              <a:rPr lang="ru-RU" dirty="0" smtClean="0"/>
              <a:t>Ссылки на видео с этой камеры, её характеристики и мои дополнительные контакты почты, </a:t>
            </a:r>
            <a:r>
              <a:rPr lang="ru-RU" dirty="0" err="1" smtClean="0"/>
              <a:t>вотсап</a:t>
            </a:r>
            <a:r>
              <a:rPr lang="ru-RU" dirty="0" smtClean="0"/>
              <a:t>, </a:t>
            </a:r>
            <a:r>
              <a:rPr lang="ru-RU" dirty="0" err="1" smtClean="0"/>
              <a:t>скайп</a:t>
            </a:r>
            <a:r>
              <a:rPr lang="ru-RU" dirty="0" smtClean="0"/>
              <a:t> пишите лучше на почту, телефоном просто на работе я не пользуюсь. </a:t>
            </a:r>
          </a:p>
          <a:p>
            <a:pPr algn="l"/>
            <a:endParaRPr lang="ru-RU" dirty="0" smtClean="0"/>
          </a:p>
          <a:p>
            <a:pPr algn="l"/>
            <a:r>
              <a:rPr lang="ru-RU" dirty="0" err="1" smtClean="0"/>
              <a:t>Веб-камера</a:t>
            </a:r>
            <a:r>
              <a:rPr lang="ru-RU" dirty="0" smtClean="0"/>
              <a:t> </a:t>
            </a:r>
            <a:r>
              <a:rPr lang="ru-RU" dirty="0" err="1" smtClean="0"/>
              <a:t>Logitech</a:t>
            </a:r>
            <a:r>
              <a:rPr lang="ru-RU" dirty="0" smtClean="0"/>
              <a:t> </a:t>
            </a:r>
            <a:r>
              <a:rPr lang="ru-RU" dirty="0" err="1" smtClean="0"/>
              <a:t>Webcam</a:t>
            </a:r>
            <a:r>
              <a:rPr lang="ru-RU" dirty="0" smtClean="0"/>
              <a:t> C615 – отличный помощник при проведении видеоконференций. 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1608" y="675650"/>
            <a:ext cx="1135864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6600" dirty="0" smtClean="0"/>
              <a:t>Клеить на товар адрес сайта. </a:t>
            </a:r>
          </a:p>
          <a:p>
            <a:pPr algn="l"/>
            <a:endParaRPr lang="ru-RU" sz="6600" dirty="0" smtClean="0"/>
          </a:p>
          <a:p>
            <a:pPr algn="l"/>
            <a:r>
              <a:rPr lang="ru-RU" sz="6600" dirty="0" smtClean="0"/>
              <a:t>Будет как будто упаковка производителя.  </a:t>
            </a:r>
            <a:endParaRPr lang="ru-RU" sz="6600" dirty="0"/>
          </a:p>
        </p:txBody>
      </p:sp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Изображение 45" descr="https://pp.vk.me/c624322/v624322893/43293/xBFdUeFeDk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004800" cy="9591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01"/>
          <p:cNvSpPr/>
          <p:nvPr/>
        </p:nvSpPr>
        <p:spPr>
          <a:xfrm>
            <a:off x="801637" y="1746250"/>
            <a:ext cx="11401526" cy="45037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lvl="0">
              <a:defRPr sz="1800"/>
            </a:pPr>
            <a:r>
              <a:rPr lang="ru-RU" sz="3600" b="1" dirty="0" smtClean="0">
                <a:latin typeface="Helvetica"/>
                <a:ea typeface="Helvetica"/>
                <a:cs typeface="Helvetica"/>
                <a:sym typeface="Helvetica"/>
              </a:rPr>
              <a:t>Домашнее задание </a:t>
            </a:r>
            <a:r>
              <a:rPr sz="3600" b="1" smtClean="0">
                <a:latin typeface="Helvetica"/>
                <a:ea typeface="Helvetica"/>
                <a:cs typeface="Helvetica"/>
                <a:sym typeface="Helvetica"/>
              </a:rPr>
              <a:t>1 </a:t>
            </a:r>
            <a:r>
              <a:rPr sz="3600" b="1">
                <a:latin typeface="Helvetica"/>
                <a:ea typeface="Helvetica"/>
                <a:cs typeface="Helvetica"/>
                <a:sym typeface="Helvetica"/>
              </a:rPr>
              <a:t>часть:</a:t>
            </a:r>
          </a:p>
          <a:p>
            <a:pPr lvl="0">
              <a:defRPr sz="1800"/>
            </a:pPr>
            <a:endParaRPr lang="ru-RU" sz="3600" b="1" dirty="0" smtClean="0">
              <a:latin typeface="Helvetica"/>
              <a:ea typeface="Helvetica"/>
              <a:cs typeface="Helvetica"/>
              <a:sym typeface="Helvetica"/>
            </a:endParaRPr>
          </a:p>
          <a:p>
            <a:pPr lvl="0">
              <a:defRPr sz="1800"/>
            </a:pPr>
            <a:endParaRPr lang="ru-RU" b="1" dirty="0" smtClean="0">
              <a:latin typeface="Helvetica"/>
              <a:ea typeface="Helvetica"/>
              <a:cs typeface="Helvetica"/>
              <a:sym typeface="Helvetica"/>
            </a:endParaRPr>
          </a:p>
          <a:p>
            <a:pPr lvl="0">
              <a:defRPr sz="1800"/>
            </a:pPr>
            <a:r>
              <a:rPr sz="3600" b="1" smtClean="0">
                <a:latin typeface="Helvetica"/>
                <a:ea typeface="Helvetica"/>
                <a:cs typeface="Helvetica"/>
                <a:sym typeface="Helvetica"/>
              </a:rPr>
              <a:t>Решить </a:t>
            </a:r>
            <a:r>
              <a:rPr sz="3600" b="1">
                <a:latin typeface="Helvetica"/>
                <a:ea typeface="Helvetica"/>
                <a:cs typeface="Helvetica"/>
                <a:sym typeface="Helvetica"/>
              </a:rPr>
              <a:t>что продавать.</a:t>
            </a:r>
          </a:p>
          <a:p>
            <a:pPr marL="564444" lvl="0" indent="-564444" algn="l">
              <a:buSzPct val="100000"/>
              <a:buAutoNum type="arabicParenR"/>
              <a:defRPr sz="1800"/>
            </a:pPr>
            <a:r>
              <a:rPr sz="3200"/>
              <a:t>Проанализировать, что Вы можете продать из того, что у Вас есть дома, либо на ближайшем рынке.</a:t>
            </a:r>
          </a:p>
          <a:p>
            <a:pPr marL="564444" lvl="0" indent="-564444" algn="l">
              <a:buSzPct val="100000"/>
              <a:buAutoNum type="arabicParenR"/>
              <a:defRPr sz="1800"/>
            </a:pPr>
            <a:r>
              <a:rPr sz="3200"/>
              <a:t>Посмотреть оптовые сайты, выбрать товар для тестирования.</a:t>
            </a:r>
          </a:p>
          <a:p>
            <a:pPr marL="564444" lvl="0" indent="-564444" algn="l">
              <a:buSzPct val="100000"/>
              <a:buAutoNum type="arabicParenR"/>
              <a:defRPr sz="1800"/>
            </a:pPr>
            <a:r>
              <a:rPr sz="3200"/>
              <a:t>Посмотреть что уже продается на авито…</a:t>
            </a:r>
          </a:p>
        </p:txBody>
      </p:sp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01"/>
          <p:cNvSpPr/>
          <p:nvPr/>
        </p:nvSpPr>
        <p:spPr>
          <a:xfrm>
            <a:off x="801637" y="1746250"/>
            <a:ext cx="11401526" cy="6196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1800"/>
            </a:pPr>
            <a:r>
              <a:rPr lang="ru-RU" sz="3600" b="1" dirty="0" smtClean="0">
                <a:latin typeface="Helvetica"/>
                <a:ea typeface="Helvetica"/>
                <a:cs typeface="Helvetica"/>
                <a:sym typeface="Helvetica"/>
              </a:rPr>
              <a:t>Домашнее задание 2</a:t>
            </a:r>
            <a:r>
              <a:rPr sz="3600" b="1" smtClean="0">
                <a:latin typeface="Helvetica"/>
                <a:ea typeface="Helvetica"/>
                <a:cs typeface="Helvetica"/>
                <a:sym typeface="Helvetica"/>
              </a:rPr>
              <a:t> часть:</a:t>
            </a:r>
            <a:r>
              <a:rPr lang="ru-RU" sz="3200" b="1" dirty="0" smtClean="0">
                <a:latin typeface="Helvetica"/>
                <a:ea typeface="Helvetica"/>
                <a:cs typeface="Helvetica"/>
                <a:sym typeface="Helvetica"/>
              </a:rPr>
              <a:t>разместить объявления.</a:t>
            </a:r>
            <a:endParaRPr lang="ru-RU" b="1" dirty="0" smtClean="0">
              <a:latin typeface="Helvetica"/>
              <a:ea typeface="Helvetica"/>
              <a:cs typeface="Helvetica"/>
              <a:sym typeface="Helvetica"/>
            </a:endParaRPr>
          </a:p>
          <a:p>
            <a:pPr lvl="0">
              <a:defRPr sz="1800"/>
            </a:pPr>
            <a:endParaRPr sz="3600" b="1">
              <a:latin typeface="Helvetica"/>
              <a:ea typeface="Helvetica"/>
              <a:cs typeface="Helvetica"/>
              <a:sym typeface="Helvetica"/>
            </a:endParaRPr>
          </a:p>
          <a:p>
            <a:pPr lvl="0">
              <a:defRPr sz="1800"/>
            </a:pPr>
            <a:endParaRPr lang="ru-RU" sz="3600" b="1" dirty="0" smtClean="0">
              <a:latin typeface="Helvetica"/>
              <a:ea typeface="Helvetica"/>
              <a:cs typeface="Helvetica"/>
              <a:sym typeface="Helvetica"/>
            </a:endParaRPr>
          </a:p>
          <a:p>
            <a:pPr lvl="0">
              <a:defRPr sz="1800"/>
            </a:pPr>
            <a:endParaRPr lang="ru-RU" sz="3200" b="1" dirty="0" smtClean="0">
              <a:latin typeface="Helvetica"/>
              <a:ea typeface="Helvetica"/>
              <a:cs typeface="Helvetica"/>
              <a:sym typeface="Helvetica"/>
            </a:endParaRPr>
          </a:p>
          <a:p>
            <a:pPr lvl="0" algn="l" defTabSz="274574">
              <a:defRPr sz="1800"/>
            </a:pPr>
            <a:r>
              <a:rPr lang="ru-RU" sz="3200" dirty="0" smtClean="0"/>
              <a:t>1) Минимум 10 штук, по 10 товарам. Лучше на 2 номера телефона.</a:t>
            </a:r>
          </a:p>
          <a:p>
            <a:pPr lvl="0" algn="l" defTabSz="274574">
              <a:defRPr sz="1800"/>
            </a:pPr>
            <a:r>
              <a:rPr lang="ru-RU" sz="3200" dirty="0" smtClean="0"/>
              <a:t>2) Посмотреть что получилось…</a:t>
            </a:r>
          </a:p>
          <a:p>
            <a:pPr lvl="0" defTabSz="274574">
              <a:defRPr sz="1800"/>
            </a:pPr>
            <a:endParaRPr lang="ru-RU" sz="3200" dirty="0" smtClean="0"/>
          </a:p>
          <a:p>
            <a:pPr lvl="0" defTabSz="274574">
              <a:defRPr sz="1800"/>
            </a:pPr>
            <a:r>
              <a:rPr lang="ru-RU" sz="3200" dirty="0" smtClean="0"/>
              <a:t>Если товар есть, то продаем.</a:t>
            </a:r>
          </a:p>
          <a:p>
            <a:pPr lvl="0" defTabSz="274574">
              <a:defRPr sz="1800"/>
            </a:pPr>
            <a:r>
              <a:rPr lang="ru-RU" sz="3200" dirty="0" smtClean="0"/>
              <a:t>Если нет, то говорим что будет через пару дней!</a:t>
            </a:r>
          </a:p>
          <a:p>
            <a:pPr lvl="0" defTabSz="274574">
              <a:defRPr sz="1800"/>
            </a:pPr>
            <a:r>
              <a:rPr lang="ru-RU" sz="3200" b="1" dirty="0" smtClean="0">
                <a:latin typeface="Helvetica"/>
                <a:ea typeface="Helvetica"/>
                <a:cs typeface="Helvetica"/>
                <a:sym typeface="Helvetica"/>
              </a:rPr>
              <a:t>Никогда не отказываем клиенту!</a:t>
            </a:r>
            <a:endParaRPr lang="ru-RU" sz="3200" b="1" dirty="0">
              <a:latin typeface="Helvetica"/>
              <a:ea typeface="Helvetica"/>
              <a:cs typeface="Helvetica"/>
              <a:sym typeface="Helvetica"/>
            </a:endParaRPr>
          </a:p>
        </p:txBody>
      </p:sp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/>
          </p:cNvSpPr>
          <p:nvPr>
            <p:ph type="body" idx="1"/>
          </p:nvPr>
        </p:nvSpPr>
        <p:spPr>
          <a:xfrm>
            <a:off x="1270000" y="2514600"/>
            <a:ext cx="10464800" cy="2519958"/>
          </a:xfrm>
          <a:prstGeom prst="rect">
            <a:avLst/>
          </a:prstGeom>
        </p:spPr>
        <p:txBody>
          <a:bodyPr/>
          <a:lstStyle/>
          <a:p>
            <a:pPr lvl="0" algn="l">
              <a:defRPr sz="1800"/>
            </a:pPr>
            <a:r>
              <a:rPr sz="3200"/>
              <a:t>1) Найти минимум 10 объявлений, с количеством просмотров более 500. Тема неважна!</a:t>
            </a:r>
          </a:p>
          <a:p>
            <a:pPr lvl="0" algn="l">
              <a:defRPr sz="1800"/>
            </a:pPr>
            <a:r>
              <a:rPr sz="3200"/>
              <a:t>2) Ссылку на объявление выложить на форуме, в специальной теме!</a:t>
            </a:r>
          </a:p>
          <a:p>
            <a:pPr lvl="0" algn="l">
              <a:defRPr sz="1800"/>
            </a:pPr>
            <a:r>
              <a:rPr sz="3200"/>
              <a:t>3) Заголовок объявления выложить рядом с ссылкой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631</Words>
  <Application>Microsoft Office PowerPoint</Application>
  <PresentationFormat>Произвольный</PresentationFormat>
  <Paragraphs>104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2" baseType="lpstr">
      <vt:lpstr>Helvetica</vt:lpstr>
      <vt:lpstr>Helvetica Light</vt:lpstr>
      <vt:lpstr>Helvetica Neue</vt:lpstr>
      <vt:lpstr>White</vt:lpstr>
      <vt:lpstr>Презентация PowerPoint</vt:lpstr>
      <vt:lpstr>Презентация PowerPoint</vt:lpstr>
      <vt:lpstr>Презентация PowerPoint</vt:lpstr>
      <vt:lpstr>На авито продают 2 категории людей:</vt:lpstr>
      <vt:lpstr>Что продавать, чтобы быстро получить деньги.</vt:lpstr>
      <vt:lpstr>Алгоритм!</vt:lpstr>
      <vt:lpstr>Презентация PowerPoint</vt:lpstr>
      <vt:lpstr>Пример</vt:lpstr>
      <vt:lpstr>Презентация PowerPoint</vt:lpstr>
      <vt:lpstr>Подход первый:</vt:lpstr>
      <vt:lpstr>Подход второй:</vt:lpstr>
      <vt:lpstr>Как разместить объявление.</vt:lpstr>
      <vt:lpstr>Главное:</vt:lpstr>
      <vt:lpstr>Другие инструменты: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bguser</cp:lastModifiedBy>
  <cp:revision>16</cp:revision>
  <dcterms:modified xsi:type="dcterms:W3CDTF">2017-06-27T06:00:19Z</dcterms:modified>
</cp:coreProperties>
</file>