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65" r:id="rId3"/>
    <p:sldId id="266" r:id="rId4"/>
    <p:sldId id="262" r:id="rId5"/>
    <p:sldId id="26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63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13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-10379" y="4445000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 28"/>
          <p:cNvSpPr/>
          <p:nvPr/>
        </p:nvSpPr>
        <p:spPr>
          <a:xfrm>
            <a:off x="-2864" y="0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29"/>
          <p:cNvSpPr/>
          <p:nvPr/>
        </p:nvSpPr>
        <p:spPr>
          <a:xfrm rot="21420000">
            <a:off x="-170768" y="213023"/>
            <a:ext cx="8480534" cy="5746008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6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0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9071" y="4714242"/>
            <a:ext cx="4607740" cy="942356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12134" y="4954635"/>
            <a:ext cx="2987069" cy="918361"/>
          </a:xfrm>
        </p:spPr>
        <p:txBody>
          <a:bodyPr vert="horz" lIns="91440" tIns="45720" rIns="91440" bIns="45720" rtlCol="0" anchor="ctr"/>
          <a:lstStyle>
            <a:lvl1pPr algn="r">
              <a:defRPr lang="en-US" sz="42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1518" y="3819948"/>
            <a:ext cx="680390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5-Point Star 32"/>
          <p:cNvSpPr/>
          <p:nvPr/>
        </p:nvSpPr>
        <p:spPr>
          <a:xfrm rot="21420000">
            <a:off x="3121951" y="5057183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49958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773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119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0" y="2063396"/>
            <a:ext cx="3816536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8" y="2063396"/>
            <a:ext cx="381490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22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69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0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7" y="2861733"/>
            <a:ext cx="3816535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7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093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526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0" y="685801"/>
            <a:ext cx="4525781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2" y="2709053"/>
            <a:ext cx="3095146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600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0" y="1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2709053"/>
            <a:ext cx="440817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482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1" y="685800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674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77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106333"/>
            <a:ext cx="7796047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148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99" y="685800"/>
            <a:ext cx="7143765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8" y="3610032"/>
            <a:ext cx="6500967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04280" y="8878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97147" y="290648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46752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5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329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2755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6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88"/>
            <a:ext cx="2482596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6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8" y="4389286"/>
            <a:ext cx="2483655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287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2958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6" y="685801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685801"/>
            <a:ext cx="5928323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680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19048" y="1"/>
            <a:ext cx="9004013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063396"/>
            <a:ext cx="7797662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562" y="5757334"/>
            <a:ext cx="283845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757334"/>
            <a:ext cx="412478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5341" y="5757334"/>
            <a:ext cx="68039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013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stinfo.ru/PRI/Page/GetPage?MaterialID=269202&amp;lpage=24&amp;page=1" TargetMode="External"/><Relationship Id="rId2" Type="http://schemas.openxmlformats.org/officeDocument/2006/relationships/hyperlink" Target="http://www.aselibrary.ru/digital_resources/journal/ubook/ubook5450/ubook54505955/ubook545059555958/ubook5450595559585966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052736"/>
            <a:ext cx="7772400" cy="2694161"/>
          </a:xfrm>
        </p:spPr>
        <p:txBody>
          <a:bodyPr>
            <a:noAutofit/>
          </a:bodyPr>
          <a:lstStyle/>
          <a:p>
            <a:r>
              <a:rPr lang="ru-RU" sz="6000" b="1" dirty="0">
                <a:latin typeface="Bookman Old Style" panose="02050604050505020204" pitchFamily="18" charset="0"/>
              </a:rPr>
              <a:t>Заполнение Журнала учета справок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29329" r="17516" b="5900"/>
          <a:stretch/>
        </p:blipFill>
        <p:spPr>
          <a:xfrm>
            <a:off x="1619672" y="234543"/>
            <a:ext cx="5688632" cy="5791009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2771800" y="4293096"/>
            <a:ext cx="3744416" cy="129614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01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9920" t="1701" r="18106" b="5900"/>
          <a:stretch/>
        </p:blipFill>
        <p:spPr>
          <a:xfrm>
            <a:off x="1691680" y="260648"/>
            <a:ext cx="5976664" cy="5976664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915816" y="2060848"/>
            <a:ext cx="3816424" cy="36004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9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29329" t="2751" r="16926" b="5901"/>
          <a:stretch/>
        </p:blipFill>
        <p:spPr>
          <a:xfrm>
            <a:off x="1187624" y="260648"/>
            <a:ext cx="7061501" cy="5960166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2162090" y="4437112"/>
            <a:ext cx="5506254" cy="4320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444" t="20811" r="13365" b="51388"/>
          <a:stretch/>
        </p:blipFill>
        <p:spPr>
          <a:xfrm>
            <a:off x="18847" y="1685922"/>
            <a:ext cx="8657609" cy="2391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27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4796" t="26269" r="9953" b="45468"/>
          <a:stretch/>
        </p:blipFill>
        <p:spPr>
          <a:xfrm>
            <a:off x="323528" y="1844824"/>
            <a:ext cx="8280920" cy="2321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0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Библиографические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z="2800" i="1" dirty="0" smtClean="0">
                <a:latin typeface="Bookman Old Style" panose="02050604050505020204" pitchFamily="18" charset="0"/>
              </a:rPr>
              <a:t>Тематическая справка</a:t>
            </a:r>
          </a:p>
          <a:p>
            <a:r>
              <a:rPr lang="ru-RU" sz="2800" i="1" dirty="0" smtClean="0">
                <a:latin typeface="Bookman Old Style" panose="02050604050505020204" pitchFamily="18" charset="0"/>
              </a:rPr>
              <a:t>Адресная справка</a:t>
            </a:r>
          </a:p>
          <a:p>
            <a:r>
              <a:rPr lang="ru-RU" sz="2800" i="1" dirty="0" smtClean="0">
                <a:latin typeface="Bookman Old Style" panose="02050604050505020204" pitchFamily="18" charset="0"/>
              </a:rPr>
              <a:t>Уточняющая справка</a:t>
            </a:r>
          </a:p>
          <a:p>
            <a:r>
              <a:rPr lang="ru-RU" sz="2800" i="1" dirty="0" smtClean="0">
                <a:latin typeface="Bookman Old Style" panose="02050604050505020204" pitchFamily="18" charset="0"/>
              </a:rPr>
              <a:t>Фактографическая справка</a:t>
            </a:r>
          </a:p>
          <a:p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13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1" y="0"/>
            <a:ext cx="7797662" cy="115196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Тематическая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14350" y="1340768"/>
            <a:ext cx="7946081" cy="4033817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библиографический запрос, содержащий библиографическую информацию по определенной теме</a:t>
            </a:r>
          </a:p>
          <a:p>
            <a:pPr marL="0" indent="0">
              <a:buNone/>
            </a:pP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Имеется ли литература по </a:t>
            </a:r>
            <a:r>
              <a:rPr lang="ru-RU" sz="28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Тункинским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Китойским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гольцам (хребты Восточного </a:t>
            </a:r>
            <a:r>
              <a:rPr lang="ru-RU" sz="28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Саяна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)?</a:t>
            </a:r>
          </a:p>
        </p:txBody>
      </p:sp>
    </p:spTree>
    <p:extLst>
      <p:ext uri="{BB962C8B-B14F-4D97-AF65-F5344CB8AC3E}">
        <p14:creationId xmlns:p14="http://schemas.microsoft.com/office/powerpoint/2010/main" val="343508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1" y="28381"/>
            <a:ext cx="7797662" cy="115196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Адресная справка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14351" y="1180346"/>
            <a:ext cx="7796030" cy="4194239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библиографический запрос, устанавливающий наличие и/или местонахождение документа в определенном фонде.</a:t>
            </a:r>
          </a:p>
          <a:p>
            <a:pPr marL="0" indent="0">
              <a:buNone/>
            </a:pPr>
            <a:endParaRPr lang="ru-RU" sz="2800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Хотел 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 узнать: есть ли в вашей библиотеке книга Вишневского "Одиночество в Сети"</a:t>
            </a:r>
          </a:p>
        </p:txBody>
      </p:sp>
    </p:spTree>
    <p:extLst>
      <p:ext uri="{BB962C8B-B14F-4D97-AF65-F5344CB8AC3E}">
        <p14:creationId xmlns:p14="http://schemas.microsoft.com/office/powerpoint/2010/main" val="331631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607" y="0"/>
            <a:ext cx="7797662" cy="115196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Уточняющая справка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14350" y="980728"/>
            <a:ext cx="8090097" cy="4752528"/>
          </a:xfrm>
        </p:spPr>
        <p:txBody>
          <a:bodyPr>
            <a:normAutofit fontScale="70000" lnSpcReduction="20000"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библиографический запрос, устанавливающий и/или уточняющий элементы библиографического описания документа, которые отсутствуют или искажены.</a:t>
            </a:r>
          </a:p>
          <a:p>
            <a:pPr marL="0" indent="0">
              <a:buNone/>
            </a:pPr>
            <a:r>
              <a:rPr lang="ru-RU" sz="2800" dirty="0"/>
              <a:t/>
            </a:r>
            <a:br>
              <a:rPr lang="ru-RU" sz="2800" dirty="0"/>
            </a:br>
            <a:r>
              <a:rPr lang="ru-RU" sz="2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коллеги, обращаемся с просьбой в установлении страниц на статью:</a:t>
            </a:r>
            <a:br>
              <a:rPr lang="ru-RU" sz="2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Богораз-Тан</a:t>
            </a:r>
            <a:r>
              <a:rPr lang="ru-RU" sz="2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 А. Случай людоедства на реке </a:t>
            </a:r>
            <a:r>
              <a:rPr lang="ru-RU" sz="28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Омолон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// Восточное обозрение. - 1898. - 26 окт. (№ 72). - С. ? и/или в № 75. - С. ?</a:t>
            </a:r>
            <a:b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также, если есть такая возможность указать страницу на которой располагается следующий текст из статьи : "двух дней не проходит... Русский суд - тяжелый суд". </a:t>
            </a:r>
          </a:p>
        </p:txBody>
      </p:sp>
    </p:spTree>
    <p:extLst>
      <p:ext uri="{BB962C8B-B14F-4D97-AF65-F5344CB8AC3E}">
        <p14:creationId xmlns:p14="http://schemas.microsoft.com/office/powerpoint/2010/main" val="194587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932" y="0"/>
            <a:ext cx="7797662" cy="115196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Фактографическая справка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38564" y="1151965"/>
            <a:ext cx="7796030" cy="4608512"/>
          </a:xfrm>
        </p:spPr>
        <p:txBody>
          <a:bodyPr>
            <a:normAutofit fontScale="70000" lnSpcReduction="20000"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ответ на разовый запрос, содержащий фактические сведения статистического, технического, терминологического характера.</a:t>
            </a:r>
          </a:p>
          <a:p>
            <a:pPr marL="0" indent="0">
              <a:buNone/>
            </a:pP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Добрый день! Меня интересует партизанское движение в годы гражданской войны в </a:t>
            </a:r>
            <a:r>
              <a:rPr lang="ru-RU" sz="28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с.Троицкое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Заларинского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 В самом центре села есть памятник "Героям гражданской войны" - изначально он назывался " Памятник партизану Петрушенко Иннокентию Ивановичу". Захоронение там было произведено примерно в 1934 году. Подскажите, пожалуйста, чем отличился Петрушенко И.И., что память о нем пытались увековечить? </a:t>
            </a:r>
          </a:p>
        </p:txBody>
      </p:sp>
    </p:spTree>
    <p:extLst>
      <p:ext uri="{BB962C8B-B14F-4D97-AF65-F5344CB8AC3E}">
        <p14:creationId xmlns:p14="http://schemas.microsoft.com/office/powerpoint/2010/main" val="63052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932" y="0"/>
            <a:ext cx="7797662" cy="115196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38564" y="1151965"/>
            <a:ext cx="7796030" cy="4608512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Советы по самостоятельному использованию путей и средств библиографического поиска</a:t>
            </a:r>
          </a:p>
          <a:p>
            <a:pPr marL="0" indent="0">
              <a:buNone/>
            </a:pPr>
            <a:r>
              <a:rPr lang="ru-RU" sz="1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>
              <a:buNone/>
            </a:pPr>
            <a:r>
              <a:rPr lang="ru-RU" sz="1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Подскажите</a:t>
            </a:r>
            <a:r>
              <a:rPr lang="ru-RU" sz="1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пожалуйста, могу ли воспользоваться рабочим местом в библиотеке, для работы над своей диссертацией?! Что для этого требуется!? </a:t>
            </a:r>
          </a:p>
          <a:p>
            <a:pPr marL="0" indent="0">
              <a:buNone/>
            </a:pPr>
            <a:r>
              <a:rPr lang="ru-RU" sz="1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я хотела бы заниматься весь день с ноутбуком и просмотреть ряд диссертаций с РГБ и сразу же внести поправки в свою работу, возможно это осуществить в библиотеке на одном рабочем месте?! </a:t>
            </a:r>
          </a:p>
          <a:p>
            <a:pPr marL="0" indent="0">
              <a:buNone/>
            </a:pPr>
            <a:r>
              <a:rPr lang="ru-RU" sz="19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9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83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9"/>
            <a:ext cx="7797662" cy="86409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Виртуальная справочная служба «Спроси библиотекаря»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" t="3221" b="17533"/>
          <a:stretch/>
        </p:blipFill>
        <p:spPr>
          <a:xfrm>
            <a:off x="323527" y="1412776"/>
            <a:ext cx="7837720" cy="40324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044" y="1"/>
            <a:ext cx="7797662" cy="548679"/>
          </a:xfrm>
        </p:spPr>
        <p:txBody>
          <a:bodyPr/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14350" y="548680"/>
            <a:ext cx="8162106" cy="5400600"/>
          </a:xfrm>
        </p:spPr>
        <p:txBody>
          <a:bodyPr>
            <a:normAutofit fontScale="3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Абросимова Н. В. Библиографическая деятельность библиотеки </a:t>
            </a:r>
            <a:r>
              <a:rPr lang="ru-RU" sz="34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учебно-практическое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пособие / Н. В. Абросимова. – Санкт-Петербург : Профессия, 2013. – 159 с. : табл. – (Азбука библиотечной профессии).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Авдонина Н. Учет - первичная основа показателей СБО / Н. Авдонина, Н. Масловская // Библиотека. – 2012. – № 1. – С. 16–19.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Дворкина М. Я. Библиотечная статистика: новый российский стандарт / М. Я. Дворкина, А. А.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Джиго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Т. В.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Майстрович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// Университетская книга. – 2014. – № 5. ; То же [Электронный ресурс]. – URL: </a:t>
            </a:r>
            <a:r>
              <a:rPr lang="ru-RU" sz="3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http://www.aselibrary.ru/digital_resources/journal/ubook/ubook5450/ubook54505955/ubook545059555958/ubook5450595559585966/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(04.02.2015).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Коготков Д. Я. Библиографическая деятельность библиотеки: организация, технология, управление : учебник / Д. Я. Коготков. – Санкт-Петербург : Профессия, 2003. – 304 с.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стандартов по информации, библиотечному и издательскому делу. Библиотечная статистика: показатели и единицы исчисления. – М. :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Стандартинформ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2014. ; То же [Электронный ресурс]. – URL: </a:t>
            </a:r>
            <a:r>
              <a:rPr lang="ru-RU" sz="3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http://www.gostinfo.ru/PRI/Page/GetPage?MaterialID=269202&amp;lpage=24&amp;page=1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(04.02.2015).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Справочник библиотекаря / ред. А. Н. Ванеев. - 4-е изд.,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доп. – СПб. : Профессия, 2011. – 640 с. – (Библиотека).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 по библиографии, библиотечному и издательскому делу. Справочник. Документы, практика применения / сост. А.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Данилкина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; отв. ред. О. Бородин. – М. :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Либерея-Бибинформ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2009. – 591 с. – (Библиотекарь и время. ХХI век : 100+100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вып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;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вып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№ 114).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Масловская Н. С. Уточняющая справка - лидер в работе // Мир библиографии. – 2009. – № 2. – С. 9–11.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76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194</TotalTime>
  <Words>511</Words>
  <Application>Microsoft Office PowerPoint</Application>
  <PresentationFormat>Экран (4:3)</PresentationFormat>
  <Paragraphs>35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Bookman Old Style</vt:lpstr>
      <vt:lpstr>Impact</vt:lpstr>
      <vt:lpstr>Times New Roman</vt:lpstr>
      <vt:lpstr>Главное мероприятие</vt:lpstr>
      <vt:lpstr>Заполнение Журнала учета справок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Библиографические справки</vt:lpstr>
      <vt:lpstr>Тематическая справка</vt:lpstr>
      <vt:lpstr>Адресная справка</vt:lpstr>
      <vt:lpstr>Уточняющая справка</vt:lpstr>
      <vt:lpstr>Фактографическая справка</vt:lpstr>
      <vt:lpstr>консультация</vt:lpstr>
      <vt:lpstr>Виртуальная справочная служба «Спроси библиотекаря»</vt:lpstr>
      <vt:lpstr>Список литературы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справок запросов Заполнение учетных документов</dc:title>
  <dc:creator>Vera</dc:creator>
  <cp:lastModifiedBy>Никитишенко Наталья Александровна</cp:lastModifiedBy>
  <cp:revision>25</cp:revision>
  <dcterms:created xsi:type="dcterms:W3CDTF">2015-01-28T08:23:46Z</dcterms:created>
  <dcterms:modified xsi:type="dcterms:W3CDTF">2017-03-07T06:10:53Z</dcterms:modified>
</cp:coreProperties>
</file>