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6" r:id="rId2"/>
    <p:sldId id="283" r:id="rId3"/>
    <p:sldId id="277" r:id="rId4"/>
    <p:sldId id="278" r:id="rId5"/>
    <p:sldId id="280" r:id="rId6"/>
    <p:sldId id="281" r:id="rId7"/>
    <p:sldId id="287" r:id="rId8"/>
    <p:sldId id="284" r:id="rId9"/>
    <p:sldId id="285" r:id="rId10"/>
    <p:sldId id="286" r:id="rId11"/>
    <p:sldId id="288" r:id="rId12"/>
    <p:sldId id="289" r:id="rId13"/>
    <p:sldId id="282" r:id="rId14"/>
    <p:sldId id="290" r:id="rId15"/>
    <p:sldId id="279" r:id="rId16"/>
    <p:sldId id="275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6E2F4"/>
    <a:srgbClr val="75C9EB"/>
    <a:srgbClr val="A1E9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853" autoAdjust="0"/>
    <p:restoredTop sz="99288" autoAdjust="0"/>
  </p:normalViewPr>
  <p:slideViewPr>
    <p:cSldViewPr snapToGrid="0">
      <p:cViewPr>
        <p:scale>
          <a:sx n="66" d="100"/>
          <a:sy n="66" d="100"/>
        </p:scale>
        <p:origin x="-1314" y="-2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876C2B4-3468-409E-A898-AD7D68787D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4F6DA514-3D71-4E32-8221-39E36D48412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55B73468-7825-4BE5-BF57-B7ACDECE71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426A8-A344-42F0-A99A-62D095AA7CDB}" type="datetimeFigureOut">
              <a:rPr lang="ru-RU" smtClean="0"/>
              <a:t>26.04.2022</a:t>
            </a:fld>
            <a:endParaRPr lang="ru-RU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D7657F2E-906C-4BDB-9495-F8297A912E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A2ED3BCB-F807-4909-904E-D96B06043A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3436-D2EF-4570-8405-4B6C6E36573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612205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0248311-84D1-4613-8440-A0C9FF3C2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D259A89-E1C6-4613-BAB1-F69DC4FA66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DAFA7F09-1BA0-4CB7-9651-A98FFE2E2D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426A8-A344-42F0-A99A-62D095AA7CDB}" type="datetimeFigureOut">
              <a:rPr lang="ru-RU" smtClean="0"/>
              <a:t>26.04.2022</a:t>
            </a:fld>
            <a:endParaRPr lang="ru-RU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13DE3EEC-A2DF-4DE3-B39E-4FCB3C73D6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8B2FC176-D9B3-4B80-B847-7D289433A8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3436-D2EF-4570-8405-4B6C6E36573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111545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767DD30-D915-49DB-BB40-72E2F5B20B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80C52AA7-7F67-4676-8863-BAE7B2A38F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ADAFAE09-C6BC-4950-A2CE-502BBA1554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426A8-A344-42F0-A99A-62D095AA7CDB}" type="datetimeFigureOut">
              <a:rPr lang="ru-RU" smtClean="0"/>
              <a:t>26.04.2022</a:t>
            </a:fld>
            <a:endParaRPr lang="ru-RU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310242B7-1BF9-49DD-88BD-9CCE4E5BEF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4556843B-27E4-4937-8EBC-3ED72B1A5E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3436-D2EF-4570-8405-4B6C6E36573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608062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7ED2B8E-DF90-47B3-B65E-FF665875F4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A8BA3024-322B-4266-86CD-C2394BA177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7AA705CA-E447-41BE-B93D-FEF7647A26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69EACB9D-9E5A-4E47-869A-2697532978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426A8-A344-42F0-A99A-62D095AA7CDB}" type="datetimeFigureOut">
              <a:rPr lang="ru-RU" smtClean="0"/>
              <a:t>26.04.2022</a:t>
            </a:fld>
            <a:endParaRPr lang="ru-RU" dirty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0FA2630E-9663-46B8-98D3-2D15CDF22B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DF506E6B-089F-4115-B9AD-B915A64323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3436-D2EF-4570-8405-4B6C6E36573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049425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0A5DFD0-28FE-4537-B67F-47C63DA307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E2FD5B1B-AD3D-41F6-9B43-C6B4FCCB3A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6796DB24-1273-44B5-81D8-803A79D6DF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81F6AFE6-5D2B-4218-9BBB-8EB41D0AF4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A3C86680-96F3-4777-89D9-E2E92A9BDF4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2A19FDDC-3FF4-430E-A41C-89C46B02D1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426A8-A344-42F0-A99A-62D095AA7CDB}" type="datetimeFigureOut">
              <a:rPr lang="ru-RU" smtClean="0"/>
              <a:t>26.04.2022</a:t>
            </a:fld>
            <a:endParaRPr lang="ru-RU" dirty="0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57BDCACE-1F88-4509-B2E9-319962C00E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D0E41E9E-70C3-43BC-BF7A-66CB5A4B86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3436-D2EF-4570-8405-4B6C6E36573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253803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0B2C63B-5133-4460-BA58-9D9F68EEDE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A53459F3-199A-42BC-BEB8-140FCB2BBF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426A8-A344-42F0-A99A-62D095AA7CDB}" type="datetimeFigureOut">
              <a:rPr lang="ru-RU" smtClean="0"/>
              <a:t>26.04.2022</a:t>
            </a:fld>
            <a:endParaRPr lang="ru-RU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3EA14CB0-E18D-4D8E-93AC-F3B0DA99B1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C2192D10-FCD8-45A7-9C20-F6BF99E21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3436-D2EF-4570-8405-4B6C6E36573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650253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B171B4BD-7A8F-4D59-9029-403C4E9FD2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426A8-A344-42F0-A99A-62D095AA7CDB}" type="datetimeFigureOut">
              <a:rPr lang="ru-RU" smtClean="0"/>
              <a:t>26.04.2022</a:t>
            </a:fld>
            <a:endParaRPr lang="ru-RU" dirty="0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68ED73FE-4B64-4795-96B1-DF0D103674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D157E557-8592-4B4D-B156-874E8BEF3A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3436-D2EF-4570-8405-4B6C6E36573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332586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65DC15A-D4D4-4544-BE4C-171A457447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10A359D-D6BC-4B09-8371-34340CF587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8A6AA764-A5EA-4BEE-A65C-27742E9F0CC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2BBD3304-E29C-48C2-B3CE-A02F308197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426A8-A344-42F0-A99A-62D095AA7CDB}" type="datetimeFigureOut">
              <a:rPr lang="ru-RU" smtClean="0"/>
              <a:t>26.04.2022</a:t>
            </a:fld>
            <a:endParaRPr lang="ru-RU" dirty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F2600DC3-46FA-4B35-A02D-0985927400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F9CF598B-8046-44A6-8904-C5CA989984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3436-D2EF-4570-8405-4B6C6E36573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720818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68FE7C7-1C28-476C-8812-D7F357A9B2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23A767B2-7629-4DAB-B780-990CDFC303C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/>
              <a:t>Вставка рисунка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5BDD172D-3644-443D-A846-398360860F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388A671A-B338-4435-BE94-7BC69D6BE5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426A8-A344-42F0-A99A-62D095AA7CDB}" type="datetimeFigureOut">
              <a:rPr lang="ru-RU" smtClean="0"/>
              <a:t>26.04.2022</a:t>
            </a:fld>
            <a:endParaRPr lang="ru-RU" dirty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8D2E3F92-CAC5-4B42-909D-16BD645A5E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7B97C19D-3FB9-449B-A662-D87342483A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3436-D2EF-4570-8405-4B6C6E36573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62914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E6CC024-A67B-4C67-8388-C1051BCFD2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36D89DC6-9B3F-4D74-B307-59D5D287CC0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C22A8708-CC4B-4994-BBB1-4B6BBAC3D0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426A8-A344-42F0-A99A-62D095AA7CDB}" type="datetimeFigureOut">
              <a:rPr lang="ru-RU" smtClean="0"/>
              <a:t>26.04.2022</a:t>
            </a:fld>
            <a:endParaRPr lang="ru-RU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8439ABC1-E259-471B-AC52-322615D3A6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850AF7F-A103-4E6F-929A-9B2F6A2EAE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3436-D2EF-4570-8405-4B6C6E36573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71582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B6CC1101-5095-4F2C-BDF1-43A68368D29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143E6466-1626-4FDD-A6FC-EDC3D18E49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482DE601-03C8-47F8-AC23-3593708268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426A8-A344-42F0-A99A-62D095AA7CDB}" type="datetimeFigureOut">
              <a:rPr lang="ru-RU" smtClean="0"/>
              <a:t>26.04.2022</a:t>
            </a:fld>
            <a:endParaRPr lang="ru-RU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7C53BCF-A8CD-4D35-BE36-1AB58A7FAF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409E1D20-62AF-44C8-B3F7-E5EE3EA771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3436-D2EF-4570-8405-4B6C6E36573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942253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38C20D5-8C4B-49A8-A49D-108FB124BF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6EC9593E-0319-45FE-A24D-F3E9FB1A7C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01798B4C-C7AA-4062-B099-0C7DEBC3F5A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0426A8-A344-42F0-A99A-62D095AA7CDB}" type="datetimeFigureOut">
              <a:rPr lang="ru-RU" smtClean="0"/>
              <a:t>26.04.2022</a:t>
            </a:fld>
            <a:endParaRPr lang="ru-RU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A6116CD8-F892-4EE6-A597-BE4A44CBDF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848B173F-8303-4F36-BB39-C3F098C117C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4E3436-D2EF-4570-8405-4B6C6E36573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137366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microsoft.com/office/2007/relationships/hdphoto" Target="../media/hdphoto1.wdp"/><Relationship Id="rId7" Type="http://schemas.openxmlformats.org/officeDocument/2006/relationships/hyperlink" Target="http://www.shmcb.ru/about/news/3101/" TargetMode="External"/><Relationship Id="rId12" Type="http://schemas.openxmlformats.org/officeDocument/2006/relationships/image" Target="../media/image8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hyperlink" Target="http://www.shmcb.ru/about/news/3360/" TargetMode="External"/><Relationship Id="rId5" Type="http://schemas.microsoft.com/office/2007/relationships/hdphoto" Target="../media/hdphoto2.wdp"/><Relationship Id="rId10" Type="http://schemas.openxmlformats.org/officeDocument/2006/relationships/image" Target="../media/image7.gif"/><Relationship Id="rId4" Type="http://schemas.openxmlformats.org/officeDocument/2006/relationships/image" Target="../media/image4.png"/><Relationship Id="rId9" Type="http://schemas.openxmlformats.org/officeDocument/2006/relationships/hyperlink" Target="http://www.shmcb.ru/about/news/3483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12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7.wdp"/><Relationship Id="rId3" Type="http://schemas.microsoft.com/office/2007/relationships/hdphoto" Target="../media/hdphoto5.wdp"/><Relationship Id="rId7" Type="http://schemas.openxmlformats.org/officeDocument/2006/relationships/image" Target="../media/image1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microsoft.com/office/2007/relationships/hdphoto" Target="../media/hdphoto6.wdp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hmcb.ru/about/news/1678/" TargetMode="Externa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hyperlink" Target="http://www.shmcb.ru/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дзаголовок 2">
            <a:extLst>
              <a:ext uri="{FF2B5EF4-FFF2-40B4-BE49-F238E27FC236}">
                <a16:creationId xmlns="" xmlns:a16="http://schemas.microsoft.com/office/drawing/2014/main" id="{97C49444-5A31-4363-8B79-8C694313C64A}"/>
              </a:ext>
            </a:extLst>
          </p:cNvPr>
          <p:cNvSpPr txBox="1">
            <a:spLocks/>
          </p:cNvSpPr>
          <p:nvPr/>
        </p:nvSpPr>
        <p:spPr>
          <a:xfrm>
            <a:off x="4054559" y="3628960"/>
            <a:ext cx="7667956" cy="2668563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ru-RU" sz="8600" b="1" dirty="0" err="1" smtClean="0"/>
              <a:t>Малькова</a:t>
            </a:r>
            <a:r>
              <a:rPr lang="ru-RU" sz="8600" b="1" dirty="0" smtClean="0"/>
              <a:t> Марина Викторовна</a:t>
            </a:r>
          </a:p>
          <a:p>
            <a:pPr algn="r"/>
            <a:r>
              <a:rPr lang="ru-RU" sz="8600" dirty="0" smtClean="0"/>
              <a:t>МКУК </a:t>
            </a:r>
            <a:r>
              <a:rPr lang="ru-RU" sz="8600" dirty="0" err="1" smtClean="0"/>
              <a:t>Шелеховского</a:t>
            </a:r>
            <a:r>
              <a:rPr lang="ru-RU" sz="8600" dirty="0" smtClean="0"/>
              <a:t> района «</a:t>
            </a:r>
            <a:r>
              <a:rPr lang="ru-RU" sz="8600" dirty="0" err="1" smtClean="0"/>
              <a:t>Межпоселенческий</a:t>
            </a:r>
            <a:r>
              <a:rPr lang="ru-RU" sz="8600" dirty="0" smtClean="0"/>
              <a:t> центр культурного развития» </a:t>
            </a:r>
          </a:p>
          <a:p>
            <a:pPr algn="r"/>
            <a:r>
              <a:rPr lang="ru-RU" sz="8600" dirty="0" smtClean="0"/>
              <a:t>структурное подразделение «</a:t>
            </a:r>
            <a:r>
              <a:rPr lang="ru-RU" sz="8600" dirty="0" err="1" smtClean="0"/>
              <a:t>Шелеховская</a:t>
            </a:r>
            <a:r>
              <a:rPr lang="ru-RU" sz="8600" dirty="0" smtClean="0"/>
              <a:t> </a:t>
            </a:r>
            <a:r>
              <a:rPr lang="ru-RU" sz="8600" dirty="0" err="1" smtClean="0"/>
              <a:t>межпоселенческая</a:t>
            </a:r>
            <a:r>
              <a:rPr lang="ru-RU" sz="8600" dirty="0" smtClean="0"/>
              <a:t> центральная библиотека»</a:t>
            </a:r>
          </a:p>
          <a:p>
            <a:pPr algn="r"/>
            <a:r>
              <a:rPr lang="ru-RU" sz="8600" dirty="0" smtClean="0"/>
              <a:t>Центр деловой, правовой и социально-значимой информации</a:t>
            </a:r>
            <a:endParaRPr lang="ru-RU" sz="3400" dirty="0"/>
          </a:p>
          <a:p>
            <a:pPr algn="r"/>
            <a:endParaRPr lang="ru-RU" sz="3700" dirty="0"/>
          </a:p>
          <a:p>
            <a:pPr algn="r"/>
            <a:r>
              <a:rPr lang="ru-RU" sz="1600" dirty="0"/>
              <a:t>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5461784" y="6263919"/>
            <a:ext cx="28776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 smtClean="0"/>
              <a:t>Шелехов</a:t>
            </a:r>
            <a:r>
              <a:rPr lang="ru-RU" dirty="0" smtClean="0"/>
              <a:t> </a:t>
            </a:r>
            <a:r>
              <a:rPr lang="ru-RU" b="1" dirty="0" smtClean="0"/>
              <a:t>2022</a:t>
            </a:r>
            <a:endParaRPr lang="ru-RU" b="1" dirty="0"/>
          </a:p>
        </p:txBody>
      </p:sp>
      <p:pic>
        <p:nvPicPr>
          <p:cNvPr id="8" name="Picture 2" descr="http://cs617725.vk.me/v617725278/20daf/HSyGlOw3qos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4301" b="35639"/>
          <a:stretch/>
        </p:blipFill>
        <p:spPr bwMode="auto">
          <a:xfrm>
            <a:off x="3001533" y="836895"/>
            <a:ext cx="7259092" cy="2182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На главную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746" y="5366425"/>
            <a:ext cx="1905000" cy="1266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3980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98285" y="783772"/>
            <a:ext cx="1059542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rgbClr val="FF0000"/>
                </a:solidFill>
              </a:rPr>
              <a:t>«</a:t>
            </a:r>
            <a:r>
              <a:rPr lang="ru-RU" sz="4000" dirty="0"/>
              <a:t>Не профессия выбирает человека, а человек – профессию</a:t>
            </a:r>
            <a:r>
              <a:rPr lang="ru-RU" sz="4800" b="1" dirty="0">
                <a:solidFill>
                  <a:srgbClr val="FF0000"/>
                </a:solidFill>
              </a:rPr>
              <a:t>»</a:t>
            </a:r>
            <a:r>
              <a:rPr lang="ru-RU" sz="4000" dirty="0"/>
              <a:t> </a:t>
            </a:r>
          </a:p>
          <a:p>
            <a:pPr algn="r"/>
            <a:r>
              <a:rPr lang="ru-RU" sz="4400" b="1" dirty="0" smtClean="0">
                <a:solidFill>
                  <a:srgbClr val="FF0000"/>
                </a:solidFill>
              </a:rPr>
              <a:t>Сократ</a:t>
            </a:r>
          </a:p>
          <a:p>
            <a:pPr algn="just"/>
            <a:r>
              <a:rPr lang="ru-RU" sz="4400" b="1" dirty="0" smtClean="0">
                <a:solidFill>
                  <a:srgbClr val="FF0000"/>
                </a:solidFill>
              </a:rPr>
              <a:t>«</a:t>
            </a:r>
            <a:r>
              <a:rPr lang="ru-RU" sz="4000" dirty="0" smtClean="0"/>
              <a:t>Образование </a:t>
            </a:r>
            <a:r>
              <a:rPr lang="ru-RU" sz="4000" dirty="0"/>
              <a:t>не на всю жизнь, а образование через всю </a:t>
            </a:r>
            <a:r>
              <a:rPr lang="ru-RU" sz="4000" dirty="0" smtClean="0"/>
              <a:t>жизнь</a:t>
            </a:r>
            <a:r>
              <a:rPr lang="ru-RU" sz="4800" b="1" dirty="0">
                <a:solidFill>
                  <a:srgbClr val="FF0000"/>
                </a:solidFill>
              </a:rPr>
              <a:t>»</a:t>
            </a:r>
            <a:r>
              <a:rPr lang="ru-RU" sz="4000" dirty="0"/>
              <a:t> </a:t>
            </a:r>
          </a:p>
          <a:p>
            <a:pPr algn="just"/>
            <a:endParaRPr lang="ru-RU" sz="4000" dirty="0"/>
          </a:p>
          <a:p>
            <a:endParaRPr lang="ru-RU" sz="4000" dirty="0"/>
          </a:p>
        </p:txBody>
      </p:sp>
      <p:pic>
        <p:nvPicPr>
          <p:cNvPr id="3" name="Picture 2" descr="http://cs617725.vk.me/v617725278/20daf/HSyGlOw3qos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4301" b="35639"/>
          <a:stretch/>
        </p:blipFill>
        <p:spPr bwMode="auto">
          <a:xfrm>
            <a:off x="8937876" y="5615864"/>
            <a:ext cx="2934810" cy="882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1743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cs617725.vk.me/v617725278/20daf/HSyGlOw3qos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4301" b="35639"/>
          <a:stretch/>
        </p:blipFill>
        <p:spPr bwMode="auto">
          <a:xfrm>
            <a:off x="8937876" y="5766818"/>
            <a:ext cx="2934810" cy="882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96684" y="418237"/>
            <a:ext cx="11030859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600" b="1" dirty="0" smtClean="0">
                <a:solidFill>
                  <a:srgbClr val="FF0000"/>
                </a:solidFill>
              </a:rPr>
              <a:t>Проект «</a:t>
            </a:r>
            <a:r>
              <a:rPr lang="ru-RU" sz="3600" b="1" dirty="0" err="1" smtClean="0">
                <a:solidFill>
                  <a:srgbClr val="FF0000"/>
                </a:solidFill>
              </a:rPr>
              <a:t>ПрофКом</a:t>
            </a:r>
            <a:r>
              <a:rPr lang="ru-RU" sz="3600" b="1" dirty="0" smtClean="0">
                <a:solidFill>
                  <a:srgbClr val="FF0000"/>
                </a:solidFill>
              </a:rPr>
              <a:t>» </a:t>
            </a:r>
            <a:r>
              <a:rPr lang="ru-RU" sz="3200" dirty="0" smtClean="0"/>
              <a:t>(встречи с профессионалами) разработан </a:t>
            </a:r>
            <a:r>
              <a:rPr lang="ru-RU" sz="3200" dirty="0"/>
              <a:t>в 2014 году сотрудниками РМКУК «ШМЦБ»  </a:t>
            </a:r>
            <a:r>
              <a:rPr lang="ru-RU" sz="3200" dirty="0" smtClean="0"/>
              <a:t>            </a:t>
            </a:r>
            <a:r>
              <a:rPr lang="ru-RU" sz="3200" b="1" u="sng" dirty="0" smtClean="0">
                <a:solidFill>
                  <a:srgbClr val="FF0000"/>
                </a:solidFill>
              </a:rPr>
              <a:t>с</a:t>
            </a:r>
            <a:r>
              <a:rPr lang="ru-RU" sz="3200" b="1" dirty="0" smtClean="0">
                <a:solidFill>
                  <a:srgbClr val="FF0000"/>
                </a:solidFill>
              </a:rPr>
              <a:t> </a:t>
            </a:r>
            <a:r>
              <a:rPr lang="ru-RU" sz="3200" b="1" u="sng" dirty="0">
                <a:solidFill>
                  <a:srgbClr val="FF0000"/>
                </a:solidFill>
              </a:rPr>
              <a:t>целью</a:t>
            </a:r>
            <a:r>
              <a:rPr lang="ru-RU" sz="3200" dirty="0"/>
              <a:t> правильной профориентации молодежи города </a:t>
            </a:r>
            <a:r>
              <a:rPr lang="ru-RU" sz="3200" dirty="0" err="1"/>
              <a:t>Шелехова</a:t>
            </a:r>
            <a:r>
              <a:rPr lang="ru-RU" sz="3200" dirty="0"/>
              <a:t> и </a:t>
            </a:r>
            <a:r>
              <a:rPr lang="ru-RU" sz="3200" dirty="0" err="1"/>
              <a:t>Шелеховского</a:t>
            </a:r>
            <a:r>
              <a:rPr lang="ru-RU" sz="3200" dirty="0"/>
              <a:t> района. Принять участие в решении проблемы современного общества – профессионального </a:t>
            </a:r>
            <a:r>
              <a:rPr lang="ru-RU" sz="3200" dirty="0" err="1"/>
              <a:t>самооопределения</a:t>
            </a:r>
            <a:r>
              <a:rPr lang="ru-RU" sz="3200" dirty="0"/>
              <a:t>  молодежи. </a:t>
            </a:r>
            <a:endParaRPr lang="ru-RU" sz="3200" dirty="0" smtClean="0"/>
          </a:p>
          <a:p>
            <a:r>
              <a:rPr lang="ru-RU" sz="3600" dirty="0" smtClean="0"/>
              <a:t>	</a:t>
            </a:r>
            <a:r>
              <a:rPr lang="ru-RU" sz="3600" b="1" dirty="0" err="1" smtClean="0">
                <a:solidFill>
                  <a:srgbClr val="FF0000"/>
                </a:solidFill>
              </a:rPr>
              <a:t>Шелеховский</a:t>
            </a:r>
            <a:r>
              <a:rPr lang="ru-RU" sz="3600" b="1" dirty="0" smtClean="0">
                <a:solidFill>
                  <a:srgbClr val="FF0000"/>
                </a:solidFill>
              </a:rPr>
              <a:t> </a:t>
            </a:r>
            <a:r>
              <a:rPr lang="ru-RU" sz="3600" b="1" dirty="0">
                <a:solidFill>
                  <a:srgbClr val="FF0000"/>
                </a:solidFill>
              </a:rPr>
              <a:t>район: </a:t>
            </a:r>
            <a:endParaRPr lang="ru-RU" sz="3600" b="1" dirty="0" smtClean="0">
              <a:solidFill>
                <a:srgbClr val="FF0000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ru-RU" sz="3200" dirty="0" smtClean="0"/>
              <a:t>26 </a:t>
            </a:r>
            <a:r>
              <a:rPr lang="ru-RU" sz="3200" dirty="0"/>
              <a:t>населенных пунктов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ru-RU" sz="3200" dirty="0" smtClean="0"/>
              <a:t>68</a:t>
            </a:r>
            <a:r>
              <a:rPr lang="ru-RU" sz="3200" dirty="0"/>
              <a:t> 288 общая численность населения </a:t>
            </a:r>
            <a:r>
              <a:rPr lang="ru-RU" sz="3200" dirty="0" err="1"/>
              <a:t>Шелеховского</a:t>
            </a:r>
            <a:r>
              <a:rPr lang="ru-RU" sz="3200" dirty="0"/>
              <a:t> </a:t>
            </a:r>
            <a:r>
              <a:rPr lang="ru-RU" sz="3200" dirty="0" smtClean="0"/>
              <a:t>района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ru-RU" sz="3200" b="1" dirty="0" smtClean="0"/>
              <a:t>18</a:t>
            </a:r>
            <a:r>
              <a:rPr lang="ru-RU" sz="3200" b="1" dirty="0"/>
              <a:t> 876 молодежь </a:t>
            </a:r>
            <a:r>
              <a:rPr lang="ru-RU" sz="3200" dirty="0" err="1"/>
              <a:t>Шелеховского</a:t>
            </a:r>
            <a:r>
              <a:rPr lang="ru-RU" sz="3200" dirty="0"/>
              <a:t> района </a:t>
            </a:r>
          </a:p>
          <a:p>
            <a:pPr algn="just"/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96313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4801" y="407307"/>
            <a:ext cx="11372849" cy="6801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>
                <a:solidFill>
                  <a:srgbClr val="FF0000"/>
                </a:solidFill>
              </a:rPr>
              <a:t>5 причин заниматься </a:t>
            </a:r>
            <a:r>
              <a:rPr lang="ru-RU" sz="4800" b="1" dirty="0" smtClean="0">
                <a:solidFill>
                  <a:srgbClr val="FF0000"/>
                </a:solidFill>
              </a:rPr>
              <a:t>профориентацией:</a:t>
            </a:r>
          </a:p>
          <a:p>
            <a:endParaRPr lang="ru-RU" dirty="0"/>
          </a:p>
          <a:p>
            <a:pPr marL="742950" indent="-742950" algn="just">
              <a:buAutoNum type="arabicPeriod"/>
            </a:pPr>
            <a:r>
              <a:rPr lang="ru-RU" sz="2800" dirty="0" smtClean="0"/>
              <a:t>Профориентация </a:t>
            </a:r>
            <a:r>
              <a:rPr lang="ru-RU" sz="2800" dirty="0"/>
              <a:t>поможет определить </a:t>
            </a:r>
            <a:r>
              <a:rPr lang="ru-RU" sz="2800" dirty="0" smtClean="0"/>
              <a:t>реальные </a:t>
            </a:r>
            <a:r>
              <a:rPr lang="ru-RU" sz="2800" dirty="0"/>
              <a:t>склонности и </a:t>
            </a:r>
            <a:r>
              <a:rPr lang="ru-RU" sz="2800" dirty="0" smtClean="0"/>
              <a:t>предпочтения.</a:t>
            </a:r>
          </a:p>
          <a:p>
            <a:pPr marL="742950" indent="-742950" algn="just">
              <a:buFontTx/>
              <a:buAutoNum type="arabicPeriod"/>
            </a:pPr>
            <a:r>
              <a:rPr lang="ru-RU" sz="2800" dirty="0" smtClean="0"/>
              <a:t> </a:t>
            </a:r>
            <a:r>
              <a:rPr lang="ru-RU" sz="2800" dirty="0"/>
              <a:t>Профориентация отделит хобби от того, чем хочется заниматься каждый день </a:t>
            </a:r>
            <a:r>
              <a:rPr lang="ru-RU" sz="2800" dirty="0" smtClean="0"/>
              <a:t>профессионально.</a:t>
            </a:r>
          </a:p>
          <a:p>
            <a:pPr marL="742950" indent="-742950" algn="just">
              <a:buFontTx/>
              <a:buAutoNum type="arabicPeriod"/>
            </a:pPr>
            <a:r>
              <a:rPr lang="ru-RU" sz="2800" dirty="0"/>
              <a:t>Профориентация поможет понять как зарабатывать занимаясь любимым </a:t>
            </a:r>
            <a:r>
              <a:rPr lang="ru-RU" sz="2800" dirty="0" smtClean="0"/>
              <a:t>делом.</a:t>
            </a:r>
          </a:p>
          <a:p>
            <a:pPr marL="742950" indent="-742950" algn="just">
              <a:buFontTx/>
              <a:buAutoNum type="arabicPeriod"/>
            </a:pPr>
            <a:r>
              <a:rPr lang="ru-RU" sz="2800" dirty="0" smtClean="0"/>
              <a:t>Пройдя </a:t>
            </a:r>
            <a:r>
              <a:rPr lang="ru-RU" sz="2800" dirty="0"/>
              <a:t>профориентацию можно определить точную </a:t>
            </a:r>
            <a:r>
              <a:rPr lang="ru-RU" sz="2800" dirty="0" smtClean="0"/>
              <a:t>профессию.</a:t>
            </a:r>
          </a:p>
          <a:p>
            <a:pPr marL="742950" indent="-742950" algn="just">
              <a:buFontTx/>
              <a:buAutoNum type="arabicPeriod"/>
            </a:pPr>
            <a:r>
              <a:rPr lang="ru-RU" sz="2800" dirty="0" smtClean="0"/>
              <a:t>Профориентация </a:t>
            </a:r>
            <a:r>
              <a:rPr lang="ru-RU" sz="2800" dirty="0"/>
              <a:t>поможет понять, где можно научиться выбранной </a:t>
            </a:r>
            <a:r>
              <a:rPr lang="ru-RU" sz="2800" dirty="0" smtClean="0"/>
              <a:t>профессии.</a:t>
            </a:r>
            <a:endParaRPr lang="ru-RU" sz="2800" dirty="0"/>
          </a:p>
          <a:p>
            <a:endParaRPr lang="ru-RU" sz="3600" b="1" dirty="0"/>
          </a:p>
          <a:p>
            <a:pPr marL="742950" indent="-742950">
              <a:buAutoNum type="arabicPeriod"/>
            </a:pPr>
            <a:endParaRPr lang="ru-RU" sz="3600" b="1" dirty="0"/>
          </a:p>
          <a:p>
            <a:endParaRPr lang="ru-RU" sz="3600" b="1" dirty="0">
              <a:solidFill>
                <a:srgbClr val="FF0000"/>
              </a:solidFill>
            </a:endParaRPr>
          </a:p>
        </p:txBody>
      </p:sp>
      <p:pic>
        <p:nvPicPr>
          <p:cNvPr id="3" name="Picture 2" descr="http://cs617725.vk.me/v617725278/20daf/HSyGlOw3qos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4301" b="35639"/>
          <a:stretch/>
        </p:blipFill>
        <p:spPr bwMode="auto">
          <a:xfrm>
            <a:off x="8937876" y="5519168"/>
            <a:ext cx="2934810" cy="882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218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6271" y="610136"/>
            <a:ext cx="11433780" cy="73558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rgbClr val="FF0000"/>
                </a:solidFill>
              </a:rPr>
              <a:t>Целевая аудитория: </a:t>
            </a:r>
            <a:r>
              <a:rPr lang="ru-RU" sz="4400" dirty="0"/>
              <a:t>молодежь от 14 до 35 </a:t>
            </a:r>
            <a:r>
              <a:rPr lang="ru-RU" sz="4400" dirty="0" smtClean="0"/>
              <a:t>лет.</a:t>
            </a:r>
            <a:endParaRPr lang="ru-RU" sz="2000" dirty="0" smtClean="0"/>
          </a:p>
          <a:p>
            <a:endParaRPr lang="ru-RU" sz="1200" b="1" dirty="0" smtClean="0">
              <a:solidFill>
                <a:srgbClr val="FF0000"/>
              </a:solidFill>
            </a:endParaRPr>
          </a:p>
          <a:p>
            <a:r>
              <a:rPr lang="ru-RU" sz="4400" b="1" dirty="0" smtClean="0">
                <a:solidFill>
                  <a:srgbClr val="FF0000"/>
                </a:solidFill>
              </a:rPr>
              <a:t>Срок </a:t>
            </a:r>
            <a:r>
              <a:rPr lang="ru-RU" sz="4400" b="1" dirty="0">
                <a:solidFill>
                  <a:srgbClr val="FF0000"/>
                </a:solidFill>
              </a:rPr>
              <a:t>проведения </a:t>
            </a:r>
            <a:r>
              <a:rPr lang="ru-RU" sz="4400" b="1" dirty="0" smtClean="0">
                <a:solidFill>
                  <a:srgbClr val="FF0000"/>
                </a:solidFill>
              </a:rPr>
              <a:t>– </a:t>
            </a:r>
            <a:r>
              <a:rPr lang="ru-RU" sz="4400" dirty="0" smtClean="0"/>
              <a:t>ежеквартально.</a:t>
            </a:r>
          </a:p>
          <a:p>
            <a:endParaRPr lang="ru-RU" sz="1200" b="1" dirty="0">
              <a:solidFill>
                <a:srgbClr val="FF0000"/>
              </a:solidFill>
            </a:endParaRPr>
          </a:p>
          <a:p>
            <a:r>
              <a:rPr lang="ru-RU" sz="4400" b="1" dirty="0">
                <a:solidFill>
                  <a:srgbClr val="FF0000"/>
                </a:solidFill>
              </a:rPr>
              <a:t>Партнеры:</a:t>
            </a:r>
          </a:p>
          <a:p>
            <a:r>
              <a:rPr lang="ru-RU" sz="3600" dirty="0"/>
              <a:t>- Администрация </a:t>
            </a:r>
            <a:r>
              <a:rPr lang="ru-RU" sz="3600" dirty="0" err="1"/>
              <a:t>Шелеховского</a:t>
            </a:r>
            <a:r>
              <a:rPr lang="ru-RU" sz="3600" dirty="0"/>
              <a:t> муниципального </a:t>
            </a:r>
            <a:r>
              <a:rPr lang="ru-RU" sz="3600" dirty="0" smtClean="0"/>
              <a:t>района;</a:t>
            </a:r>
            <a:endParaRPr lang="ru-RU" sz="3600" dirty="0"/>
          </a:p>
          <a:p>
            <a:r>
              <a:rPr lang="ru-RU" sz="3600" dirty="0"/>
              <a:t>- Отдел по молодежной политике и спорту администрации </a:t>
            </a:r>
            <a:r>
              <a:rPr lang="ru-RU" sz="3600" dirty="0" err="1"/>
              <a:t>Шелеховского</a:t>
            </a:r>
            <a:r>
              <a:rPr lang="ru-RU" sz="3600" dirty="0"/>
              <a:t> муниципального </a:t>
            </a:r>
            <a:r>
              <a:rPr lang="ru-RU" sz="3600" dirty="0" smtClean="0"/>
              <a:t>района;</a:t>
            </a:r>
            <a:endParaRPr lang="ru-RU" sz="3600" dirty="0"/>
          </a:p>
          <a:p>
            <a:r>
              <a:rPr lang="ru-RU" sz="3600" dirty="0"/>
              <a:t>- </a:t>
            </a:r>
            <a:r>
              <a:rPr lang="ru-RU" sz="3600" dirty="0" smtClean="0"/>
              <a:t>МБУ ШР  «</a:t>
            </a:r>
            <a:r>
              <a:rPr lang="ru-RU" sz="3600" dirty="0"/>
              <a:t>И</a:t>
            </a:r>
            <a:r>
              <a:rPr lang="ru-RU" sz="3600" dirty="0" smtClean="0"/>
              <a:t>нформационно-методический образовательный центр»;</a:t>
            </a:r>
            <a:endParaRPr lang="ru-RU" sz="3600" dirty="0"/>
          </a:p>
          <a:p>
            <a:r>
              <a:rPr lang="ru-RU" sz="3600" dirty="0"/>
              <a:t>- Школы </a:t>
            </a:r>
            <a:r>
              <a:rPr lang="ru-RU" sz="3600" dirty="0" err="1"/>
              <a:t>Шелеховского</a:t>
            </a:r>
            <a:r>
              <a:rPr lang="ru-RU" sz="3600" dirty="0"/>
              <a:t> </a:t>
            </a:r>
            <a:r>
              <a:rPr lang="ru-RU" sz="3600" dirty="0" smtClean="0"/>
              <a:t>района.</a:t>
            </a:r>
            <a:endParaRPr lang="ru-RU" sz="3600" dirty="0"/>
          </a:p>
          <a:p>
            <a:endParaRPr lang="ru-RU" sz="4400" dirty="0" smtClean="0"/>
          </a:p>
          <a:p>
            <a:endParaRPr lang="ru-RU" sz="4400" b="1" dirty="0">
              <a:solidFill>
                <a:srgbClr val="FF0000"/>
              </a:solidFill>
            </a:endParaRPr>
          </a:p>
        </p:txBody>
      </p:sp>
      <p:pic>
        <p:nvPicPr>
          <p:cNvPr id="3" name="Picture 2" descr="http://cs617725.vk.me/v617725278/20daf/HSyGlOw3qos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4301" b="35639"/>
          <a:stretch/>
        </p:blipFill>
        <p:spPr bwMode="auto">
          <a:xfrm>
            <a:off x="8895241" y="5650136"/>
            <a:ext cx="2934810" cy="882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0328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61950" y="303937"/>
            <a:ext cx="1114425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/>
              <a:t> </a:t>
            </a:r>
            <a:r>
              <a:rPr lang="ru-RU" dirty="0" smtClean="0"/>
              <a:t>	</a:t>
            </a:r>
            <a:r>
              <a:rPr lang="ru-RU" sz="4400" b="1" dirty="0" smtClean="0">
                <a:solidFill>
                  <a:srgbClr val="FF0000"/>
                </a:solidFill>
              </a:rPr>
              <a:t>Три </a:t>
            </a:r>
            <a:r>
              <a:rPr lang="ru-RU" sz="4400" b="1" dirty="0">
                <a:solidFill>
                  <a:srgbClr val="FF0000"/>
                </a:solidFill>
              </a:rPr>
              <a:t>направления работы: </a:t>
            </a:r>
            <a:endParaRPr lang="ru-RU" sz="4400" b="1" dirty="0" smtClean="0">
              <a:solidFill>
                <a:srgbClr val="FF0000"/>
              </a:solidFill>
            </a:endParaRP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ru-RU" sz="3600" dirty="0" smtClean="0"/>
              <a:t>стационарная</a:t>
            </a:r>
            <a:r>
              <a:rPr lang="ru-RU" sz="3600" dirty="0"/>
              <a:t>, </a:t>
            </a:r>
            <a:endParaRPr lang="ru-RU" sz="3600" dirty="0" smtClean="0"/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ru-RU" sz="3600" dirty="0" smtClean="0"/>
              <a:t>выездная,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ru-RU" sz="3600" dirty="0" smtClean="0"/>
              <a:t>виртуальная.</a:t>
            </a:r>
            <a:endParaRPr lang="ru-RU" sz="3600" dirty="0"/>
          </a:p>
          <a:p>
            <a:pPr algn="just"/>
            <a:endParaRPr lang="ru-RU" sz="2000" dirty="0"/>
          </a:p>
          <a:p>
            <a:pPr algn="just"/>
            <a:r>
              <a:rPr lang="ru-RU" sz="4400" b="1" dirty="0">
                <a:solidFill>
                  <a:srgbClr val="FF0000"/>
                </a:solidFill>
              </a:rPr>
              <a:t>               Формы: </a:t>
            </a:r>
            <a:r>
              <a:rPr lang="ru-RU" sz="3600" dirty="0"/>
              <a:t>встречи, презентации, информационно-консультационные приемные, мастер-классы, часы вопросов и ответов, экскурсии, игры, беседы, выставки, групповые и индивидуальные консультации</a:t>
            </a:r>
          </a:p>
        </p:txBody>
      </p:sp>
      <p:pic>
        <p:nvPicPr>
          <p:cNvPr id="3" name="Picture 2" descr="http://cs617725.vk.me/v617725278/20daf/HSyGlOw3qos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4301" b="35639"/>
          <a:stretch/>
        </p:blipFill>
        <p:spPr bwMode="auto">
          <a:xfrm>
            <a:off x="8895241" y="5650136"/>
            <a:ext cx="2934810" cy="882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9806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3434" y="204167"/>
            <a:ext cx="890429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b="1" dirty="0">
                <a:solidFill>
                  <a:srgbClr val="FF0000"/>
                </a:solidFill>
              </a:rPr>
              <a:t>#</a:t>
            </a:r>
            <a:r>
              <a:rPr lang="ru-RU" sz="4400" b="1" dirty="0" err="1" smtClean="0">
                <a:solidFill>
                  <a:srgbClr val="FF0000"/>
                </a:solidFill>
              </a:rPr>
              <a:t>ПрофКом</a:t>
            </a:r>
            <a:r>
              <a:rPr lang="ru-RU" sz="4400" b="1" dirty="0" smtClean="0">
                <a:solidFill>
                  <a:srgbClr val="FF0000"/>
                </a:solidFill>
              </a:rPr>
              <a:t> в виртуальном формате</a:t>
            </a:r>
            <a:endParaRPr lang="ru-RU" sz="4400" b="1" dirty="0">
              <a:solidFill>
                <a:srgbClr val="FF000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291" t="30357" r="16001" b="28373"/>
          <a:stretch/>
        </p:blipFill>
        <p:spPr bwMode="auto">
          <a:xfrm>
            <a:off x="353434" y="994804"/>
            <a:ext cx="10075798" cy="350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271" t="42461" r="35188" b="32142"/>
          <a:stretch/>
        </p:blipFill>
        <p:spPr bwMode="auto">
          <a:xfrm>
            <a:off x="2669852" y="4615543"/>
            <a:ext cx="6836230" cy="1857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48" t="11466" r="19769" b="11954"/>
          <a:stretch/>
        </p:blipFill>
        <p:spPr bwMode="auto">
          <a:xfrm>
            <a:off x="353434" y="4615544"/>
            <a:ext cx="2200558" cy="1538515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670546" y="6473373"/>
            <a:ext cx="41520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hlinkClick r:id="rId7"/>
              </a:rPr>
              <a:t>http://www.shmcb.ru/about/news/3101</a:t>
            </a:r>
            <a:r>
              <a:rPr lang="en-US" dirty="0" smtClean="0">
                <a:hlinkClick r:id="rId7"/>
              </a:rPr>
              <a:t>/</a:t>
            </a: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5126" name="Picture 6" descr="http://qrcoder.ru/code/?http%3A%2F%2Fwww.shmcb.ru%2Fabout%2Fnews%2F3101%2F&amp;4&amp;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1061" y="5248339"/>
            <a:ext cx="1409700" cy="140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391333" y="2414461"/>
            <a:ext cx="41520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hlinkClick r:id="rId9"/>
              </a:rPr>
              <a:t>http://www.shmcb.ru/about/news/3483</a:t>
            </a:r>
            <a:r>
              <a:rPr lang="en-US" dirty="0" smtClean="0">
                <a:hlinkClick r:id="rId9"/>
              </a:rPr>
              <a:t>/</a:t>
            </a: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5128" name="Picture 8" descr="http://qrcoder.ru/code/?http%3A%2F%2Fwww.shmcb.ru%2Fabout%2Fnews%2F3483%2F&amp;4&amp;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1061" y="1523484"/>
            <a:ext cx="1409700" cy="140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207574" y="4130097"/>
            <a:ext cx="42578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hlinkClick r:id="rId11"/>
              </a:rPr>
              <a:t>http://www.shmcb.ru/about/news/3360</a:t>
            </a:r>
            <a:r>
              <a:rPr lang="en-US" dirty="0" smtClean="0">
                <a:hlinkClick r:id="rId11"/>
              </a:rPr>
              <a:t>/</a:t>
            </a:r>
            <a:r>
              <a:rPr lang="ru-RU" dirty="0" smtClean="0"/>
              <a:t>   </a:t>
            </a:r>
            <a:endParaRPr lang="ru-RU" dirty="0"/>
          </a:p>
        </p:txBody>
      </p:sp>
      <p:pic>
        <p:nvPicPr>
          <p:cNvPr id="5130" name="Picture 10" descr="http://qrcoder.ru/code/?http%3A%2F%2Fwww.shmcb.ru%2Fabout%2Fnews%2F3360%2F&amp;4&amp;0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1061" y="3391807"/>
            <a:ext cx="1409700" cy="140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9191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38628" y="223288"/>
            <a:ext cx="6096000" cy="14465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n-US" sz="4400" b="1" dirty="0" smtClean="0">
                <a:solidFill>
                  <a:srgbClr val="FF0000"/>
                </a:solidFill>
              </a:rPr>
              <a:t>#</a:t>
            </a:r>
            <a:r>
              <a:rPr lang="ru-RU" sz="4400" b="1" dirty="0" smtClean="0">
                <a:solidFill>
                  <a:srgbClr val="FF0000"/>
                </a:solidFill>
              </a:rPr>
              <a:t>Стационарные встречи</a:t>
            </a:r>
          </a:p>
          <a:p>
            <a:pPr algn="just"/>
            <a:r>
              <a:rPr lang="ru-RU" sz="4400" b="1" dirty="0" smtClean="0">
                <a:solidFill>
                  <a:srgbClr val="FF0000"/>
                </a:solidFill>
              </a:rPr>
              <a:t> </a:t>
            </a:r>
            <a:endParaRPr lang="ru-RU" sz="4400" b="1" dirty="0">
              <a:solidFill>
                <a:srgbClr val="FF0000"/>
              </a:solidFill>
            </a:endParaRP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324" t="44010" r="35871" b="36068"/>
          <a:stretch/>
        </p:blipFill>
        <p:spPr bwMode="auto">
          <a:xfrm>
            <a:off x="3560714" y="1216852"/>
            <a:ext cx="8173891" cy="180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2" name="Picture 2" descr="https://sun9-6.userapi.com/impg/xzx5mANjYf8UR6sUxfG0tkS89jmrmfeq1aNIBw/hHXJYsQvcBc.jpg?size=2560x1920&amp;quality=95&amp;sign=0bafdcd4e4fede6d29675c33c10e52cf&amp;type=albu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739" y="1064129"/>
            <a:ext cx="3123472" cy="2342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987" t="30804" r="36312" b="53839"/>
          <a:stretch/>
        </p:blipFill>
        <p:spPr bwMode="auto">
          <a:xfrm>
            <a:off x="3686628" y="4062548"/>
            <a:ext cx="8130868" cy="1384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6" descr="https://sun9-49.userapi.com/impg/xWAqc7NLd4rQrrTxgjV1FqwcGxevKbkGAHWOhQ/5ceg-5utDHE.jpg?size=1600x900&amp;quality=96&amp;sign=b381fb5e49abbbd4e3dcc1c2d441878b&amp;type=album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706" y="3920393"/>
            <a:ext cx="3503922" cy="1970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7516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45596" y="288441"/>
            <a:ext cx="591585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b="1" dirty="0">
                <a:solidFill>
                  <a:srgbClr val="FF0000"/>
                </a:solidFill>
              </a:rPr>
              <a:t>#</a:t>
            </a:r>
            <a:r>
              <a:rPr lang="ru-RU" sz="4400" b="1" dirty="0" smtClean="0">
                <a:solidFill>
                  <a:srgbClr val="FF0000"/>
                </a:solidFill>
              </a:rPr>
              <a:t>Выездные</a:t>
            </a:r>
            <a:r>
              <a:rPr lang="en-US" sz="4400" b="1" dirty="0" smtClean="0">
                <a:solidFill>
                  <a:srgbClr val="FF0000"/>
                </a:solidFill>
              </a:rPr>
              <a:t> </a:t>
            </a:r>
            <a:r>
              <a:rPr lang="ru-RU" sz="4400" b="1" dirty="0" err="1" smtClean="0">
                <a:solidFill>
                  <a:srgbClr val="FF0000"/>
                </a:solidFill>
              </a:rPr>
              <a:t>ПрофКомы</a:t>
            </a:r>
            <a:endParaRPr lang="ru-RU" sz="4400" b="1" dirty="0">
              <a:solidFill>
                <a:srgbClr val="FF0000"/>
              </a:solidFill>
            </a:endParaRPr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739" t="32322" r="27914" b="52249"/>
          <a:stretch/>
        </p:blipFill>
        <p:spPr bwMode="auto">
          <a:xfrm>
            <a:off x="4079964" y="1452903"/>
            <a:ext cx="8112036" cy="11286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 descr="https://pp.userapi.com/c830709/v830709095/88915/mijS_J2NRRA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596" y="1187203"/>
            <a:ext cx="3369567" cy="2510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9" name="Picture 5" descr="Профессия Следователь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123" y="4063954"/>
            <a:ext cx="3285207" cy="1973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343400" y="3879288"/>
            <a:ext cx="26100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/>
              <a:t>Профессия Следователь</a:t>
            </a:r>
          </a:p>
        </p:txBody>
      </p:sp>
      <p:pic>
        <p:nvPicPr>
          <p:cNvPr id="11271" name="Picture 7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2353" t="30701" r="34060" b="52022"/>
          <a:stretch/>
        </p:blipFill>
        <p:spPr bwMode="auto">
          <a:xfrm>
            <a:off x="4343400" y="4248620"/>
            <a:ext cx="7240135" cy="2093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59041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69900" y="304800"/>
            <a:ext cx="11239500" cy="723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100" b="1" dirty="0">
                <a:solidFill>
                  <a:srgbClr val="FF0000"/>
                </a:solidFill>
              </a:rPr>
              <a:t>Информационно-консультационные </a:t>
            </a:r>
            <a:r>
              <a:rPr lang="ru-RU" sz="4100" b="1" dirty="0" smtClean="0">
                <a:solidFill>
                  <a:srgbClr val="FF0000"/>
                </a:solidFill>
              </a:rPr>
              <a:t>приемные</a:t>
            </a:r>
            <a:endParaRPr lang="ru-RU" sz="4100" b="1" dirty="0">
              <a:solidFill>
                <a:srgbClr val="FF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581649" y="1245666"/>
            <a:ext cx="595558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/>
              <a:t>Трудоустройство несовершеннолетних граждан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5173247" y="2335864"/>
            <a:ext cx="629141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/>
              <a:t>	Более</a:t>
            </a:r>
            <a:r>
              <a:rPr lang="ru-RU" sz="2400" dirty="0"/>
              <a:t> </a:t>
            </a:r>
            <a:r>
              <a:rPr lang="ru-RU" sz="2400" b="1" dirty="0"/>
              <a:t>130</a:t>
            </a:r>
            <a:r>
              <a:rPr lang="ru-RU" sz="2400" dirty="0"/>
              <a:t> </a:t>
            </a:r>
            <a:r>
              <a:rPr lang="ru-RU" sz="2400" b="1" dirty="0"/>
              <a:t>человек</a:t>
            </a:r>
            <a:r>
              <a:rPr lang="ru-RU" sz="2400" dirty="0"/>
              <a:t> посетили библиотеку 5 </a:t>
            </a:r>
            <a:r>
              <a:rPr lang="ru-RU" sz="2400" dirty="0" smtClean="0"/>
              <a:t>февраля 2020 г. на информационно-консультационной приемной</a:t>
            </a:r>
            <a:r>
              <a:rPr lang="ru-RU" sz="2400" dirty="0"/>
              <a:t>. Невероятный интерес у жителей нашего района вызвала тема </a:t>
            </a:r>
            <a:r>
              <a:rPr lang="ru-RU" sz="2400" dirty="0" smtClean="0"/>
              <a:t>...</a:t>
            </a:r>
          </a:p>
          <a:p>
            <a:pPr algn="just"/>
            <a:r>
              <a:rPr lang="ru-RU" sz="2400" dirty="0" smtClean="0"/>
              <a:t>	О </a:t>
            </a:r>
            <a:r>
              <a:rPr lang="ru-RU" sz="2400" dirty="0"/>
              <a:t>возможности трудоустройства несовершеннолетних с 14 до 18  рассказала Масловская Мария Станиславовна – начальник отдела по молодежной политике и спорту Администрации </a:t>
            </a:r>
            <a:r>
              <a:rPr lang="ru-RU" sz="2400" dirty="0" err="1"/>
              <a:t>Шелеховского</a:t>
            </a:r>
            <a:r>
              <a:rPr lang="ru-RU" sz="2400" dirty="0"/>
              <a:t> муниципального района.</a:t>
            </a:r>
          </a:p>
        </p:txBody>
      </p:sp>
      <p:pic>
        <p:nvPicPr>
          <p:cNvPr id="13317" name="Picture 5" descr="Целевое обучение выпускников  11-х классов Шелеховского район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379" y="1722720"/>
            <a:ext cx="3956957" cy="3956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-373932" y="1199500"/>
            <a:ext cx="59555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/>
              <a:t>Целевое обучение</a:t>
            </a:r>
            <a:endParaRPr lang="ru-RU" sz="28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230147" y="5716353"/>
            <a:ext cx="27474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/>
              <a:t>Проходят ежегодно</a:t>
            </a:r>
          </a:p>
        </p:txBody>
      </p:sp>
    </p:spTree>
    <p:extLst>
      <p:ext uri="{BB962C8B-B14F-4D97-AF65-F5344CB8AC3E}">
        <p14:creationId xmlns:p14="http://schemas.microsoft.com/office/powerpoint/2010/main" val="624731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93700" y="38100"/>
            <a:ext cx="47625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rgbClr val="FF0000"/>
                </a:solidFill>
              </a:rPr>
              <a:t>Мастер-классы</a:t>
            </a:r>
            <a:endParaRPr lang="ru-RU" sz="4400" b="1" dirty="0">
              <a:solidFill>
                <a:srgbClr val="FF0000"/>
              </a:solidFill>
            </a:endParaRPr>
          </a:p>
        </p:txBody>
      </p:sp>
      <p:pic>
        <p:nvPicPr>
          <p:cNvPr id="12290" name="Picture 2" descr="https://sun9-2.userapi.com/c840634/v840634727/6b008/kGevucM3VNc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386" y="807541"/>
            <a:ext cx="3699293" cy="2748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713983" y="826143"/>
            <a:ext cx="308507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/>
              <a:t>Современный оратор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318000" y="1335344"/>
            <a:ext cx="74168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	27 февраля 2018 года </a:t>
            </a:r>
            <a:r>
              <a:rPr lang="ru-RU" dirty="0"/>
              <a:t>состоялась встреча молодёжи с режиссером самодеятельного театрального коллектива Верой Алексеевной </a:t>
            </a:r>
            <a:r>
              <a:rPr lang="ru-RU" dirty="0" err="1"/>
              <a:t>Бурлаковой</a:t>
            </a:r>
            <a:r>
              <a:rPr lang="ru-RU" dirty="0" smtClean="0"/>
              <a:t>. Встреча </a:t>
            </a:r>
            <a:r>
              <a:rPr lang="ru-RU" dirty="0"/>
              <a:t>прошла в формате мастер-класса. Предложенный режиссером комплекс упражнений поможет молодежи легко и свободно выступать перед аудиторией, уверенно вести диалог, четко формулировать свои мысли.</a:t>
            </a:r>
          </a:p>
        </p:txBody>
      </p:sp>
      <p:pic>
        <p:nvPicPr>
          <p:cNvPr id="12292" name="Picture 4" descr="Профессия журналист – это осознание ответственности за каждое сказанное слово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426" y="3695697"/>
            <a:ext cx="3129212" cy="295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227679" y="4595019"/>
            <a:ext cx="740229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	16 октября 2018 состоялась встреча с корреспондентом программы «Новости», редактором и ведущей программы «Барьеров.net» </a:t>
            </a:r>
            <a:r>
              <a:rPr lang="ru-RU" dirty="0" err="1" smtClean="0"/>
              <a:t>медиахолдинга</a:t>
            </a:r>
            <a:r>
              <a:rPr lang="ru-RU" dirty="0" smtClean="0"/>
              <a:t> «АС Байкал ТВ» Маргаритой </a:t>
            </a:r>
            <a:r>
              <a:rPr lang="ru-RU" dirty="0" err="1" smtClean="0"/>
              <a:t>Кислициной</a:t>
            </a:r>
            <a:r>
              <a:rPr lang="ru-RU" dirty="0" smtClean="0"/>
              <a:t>.</a:t>
            </a:r>
          </a:p>
          <a:p>
            <a:pPr algn="just"/>
            <a:r>
              <a:rPr lang="ru-RU" dirty="0" smtClean="0"/>
              <a:t>Молодые люди </a:t>
            </a:r>
            <a:r>
              <a:rPr lang="ru-RU" dirty="0"/>
              <a:t>попробовали себя в роли ведущих, составляя текст репортажа по тезисам, предложенным профессиональным </a:t>
            </a:r>
            <a:r>
              <a:rPr lang="ru-RU" dirty="0" smtClean="0"/>
              <a:t>журналистом.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751058" y="3746161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b="1" dirty="0"/>
              <a:t>Профессия журналист – это осознание ответственности за каждое сказанное слово</a:t>
            </a:r>
          </a:p>
        </p:txBody>
      </p:sp>
    </p:spTree>
    <p:extLst>
      <p:ext uri="{BB962C8B-B14F-4D97-AF65-F5344CB8AC3E}">
        <p14:creationId xmlns:p14="http://schemas.microsoft.com/office/powerpoint/2010/main" val="2997853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3700" y="38100"/>
            <a:ext cx="47625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rgbClr val="FF0000"/>
                </a:solidFill>
              </a:rPr>
              <a:t>Экскурсии </a:t>
            </a:r>
            <a:endParaRPr lang="ru-RU" sz="4400" b="1" dirty="0">
              <a:solidFill>
                <a:srgbClr val="FF0000"/>
              </a:solidFill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10" b="19048"/>
          <a:stretch/>
        </p:blipFill>
        <p:spPr bwMode="auto">
          <a:xfrm>
            <a:off x="290285" y="807541"/>
            <a:ext cx="6400799" cy="2960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792686" y="978878"/>
            <a:ext cx="478971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/>
              <a:t>В рамках проекта «</a:t>
            </a:r>
            <a:r>
              <a:rPr lang="ru-RU" sz="2400" dirty="0" err="1"/>
              <a:t>ПрофКом</a:t>
            </a:r>
            <a:r>
              <a:rPr lang="ru-RU" sz="2400" dirty="0"/>
              <a:t>» для школьников прошла экскурсия в архивный отдел Администрации </a:t>
            </a:r>
            <a:r>
              <a:rPr lang="ru-RU" sz="2400" dirty="0" err="1"/>
              <a:t>Шелеховского</a:t>
            </a:r>
            <a:r>
              <a:rPr lang="ru-RU" sz="2400" dirty="0"/>
              <a:t> муниципального района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966857" y="2933937"/>
            <a:ext cx="444137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>
                <a:hlinkClick r:id="rId3"/>
              </a:rPr>
              <a:t>http://www.shmcb.ru/about/news/1678</a:t>
            </a:r>
            <a:r>
              <a:rPr lang="en-US" dirty="0" smtClean="0">
                <a:hlinkClick r:id="rId3"/>
              </a:rPr>
              <a:t>/</a:t>
            </a:r>
            <a:r>
              <a:rPr lang="ru-RU" dirty="0" smtClean="0"/>
              <a:t> - ссылка на видео репортаж 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04799" y="4040164"/>
            <a:ext cx="11277601" cy="2277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dirty="0" smtClean="0"/>
          </a:p>
          <a:p>
            <a:pPr algn="just"/>
            <a:r>
              <a:rPr lang="ru-RU" sz="2000" b="1" dirty="0" smtClean="0"/>
              <a:t>Встреча с </a:t>
            </a:r>
            <a:r>
              <a:rPr lang="ru-RU" sz="2000" b="1" dirty="0"/>
              <a:t>Председателем </a:t>
            </a:r>
            <a:r>
              <a:rPr lang="ru-RU" sz="2000" b="1" dirty="0" err="1"/>
              <a:t>Шелеховской</a:t>
            </a:r>
            <a:r>
              <a:rPr lang="ru-RU" sz="2000" b="1" dirty="0"/>
              <a:t> территориальной избирательной комиссии Лола Н.А</a:t>
            </a:r>
            <a:r>
              <a:rPr lang="ru-RU" sz="2000" dirty="0"/>
              <a:t>. Наталия Алексеевна в избирательной системе работает с 2003 года, а с 2009-го является бессменным председателем </a:t>
            </a:r>
            <a:r>
              <a:rPr lang="ru-RU" sz="2000" dirty="0" err="1"/>
              <a:t>Шелеховской</a:t>
            </a:r>
            <a:r>
              <a:rPr lang="ru-RU" sz="2000" dirty="0"/>
              <a:t> ТИК. Ребята узнали, что у Комиссии напряженная работа не только в дни избирательных компаний, но и в течение всего года. Учащиеся проявили заинтересованность и задали много </a:t>
            </a:r>
            <a:r>
              <a:rPr lang="ru-RU" sz="2000" dirty="0" smtClean="0"/>
              <a:t>вопросов. Библиотека </a:t>
            </a:r>
            <a:r>
              <a:rPr lang="ru-RU" sz="2000" dirty="0"/>
              <a:t>подготовила электронную викторину. Победители получили призы</a:t>
            </a:r>
            <a:r>
              <a:rPr lang="ru-RU" sz="2400" dirty="0"/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966857" y="438209"/>
            <a:ext cx="472911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/>
              <a:t>Архивариус - профессия почётная</a:t>
            </a:r>
          </a:p>
        </p:txBody>
      </p:sp>
    </p:spTree>
    <p:extLst>
      <p:ext uri="{BB962C8B-B14F-4D97-AF65-F5344CB8AC3E}">
        <p14:creationId xmlns:p14="http://schemas.microsoft.com/office/powerpoint/2010/main" val="638001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765" t="33819" r="17427" b="19097"/>
          <a:stretch/>
        </p:blipFill>
        <p:spPr bwMode="auto">
          <a:xfrm>
            <a:off x="251329" y="1190169"/>
            <a:ext cx="11370363" cy="47171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98072" y="254392"/>
            <a:ext cx="1065560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800" b="1" dirty="0">
                <a:solidFill>
                  <a:srgbClr val="FF0000"/>
                </a:solidFill>
              </a:rPr>
              <a:t>Календарный план мероприятий 2022 </a:t>
            </a:r>
          </a:p>
        </p:txBody>
      </p:sp>
    </p:spTree>
    <p:extLst>
      <p:ext uri="{BB962C8B-B14F-4D97-AF65-F5344CB8AC3E}">
        <p14:creationId xmlns:p14="http://schemas.microsoft.com/office/powerpoint/2010/main" val="2364744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6114" y="254392"/>
            <a:ext cx="11901715" cy="76636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dirty="0" smtClean="0">
                <a:solidFill>
                  <a:srgbClr val="FF0000"/>
                </a:solidFill>
              </a:rPr>
              <a:t>	Результаты работы</a:t>
            </a:r>
          </a:p>
          <a:p>
            <a:endParaRPr lang="ru-RU" b="1" dirty="0" smtClean="0">
              <a:solidFill>
                <a:srgbClr val="FF0000"/>
              </a:solidFill>
            </a:endParaRPr>
          </a:p>
          <a:p>
            <a:pPr marL="685800" indent="-685800">
              <a:buFont typeface="Wingdings" panose="05000000000000000000" pitchFamily="2" charset="2"/>
              <a:buChar char="ü"/>
            </a:pPr>
            <a:r>
              <a:rPr lang="ru-RU" sz="3600" b="1" dirty="0" smtClean="0">
                <a:solidFill>
                  <a:srgbClr val="FF0000"/>
                </a:solidFill>
              </a:rPr>
              <a:t>50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ПрофКомов</a:t>
            </a:r>
            <a:r>
              <a:rPr lang="ru-RU" sz="3600" b="1" dirty="0" smtClean="0"/>
              <a:t> посетили </a:t>
            </a:r>
            <a:r>
              <a:rPr lang="ru-RU" sz="3600" b="1" dirty="0" smtClean="0">
                <a:solidFill>
                  <a:srgbClr val="FF0000"/>
                </a:solidFill>
              </a:rPr>
              <a:t>1200</a:t>
            </a:r>
            <a:r>
              <a:rPr lang="ru-RU" sz="3600" b="1" dirty="0" smtClean="0"/>
              <a:t> человек.</a:t>
            </a:r>
          </a:p>
          <a:p>
            <a:pPr marL="685800" indent="-685800">
              <a:buFont typeface="Wingdings" panose="05000000000000000000" pitchFamily="2" charset="2"/>
              <a:buChar char="ü"/>
            </a:pPr>
            <a:r>
              <a:rPr lang="ru-RU" sz="3600" dirty="0" smtClean="0"/>
              <a:t>В библиотеке создана информационно-просветительская платформа.</a:t>
            </a:r>
            <a:r>
              <a:rPr lang="ru-RU" sz="3600" dirty="0"/>
              <a:t> </a:t>
            </a:r>
            <a:endParaRPr lang="ru-RU" sz="3600" dirty="0" smtClean="0"/>
          </a:p>
          <a:p>
            <a:pPr marL="685800" indent="-685800">
              <a:buFont typeface="Wingdings" panose="05000000000000000000" pitchFamily="2" charset="2"/>
              <a:buChar char="ü"/>
            </a:pPr>
            <a:r>
              <a:rPr lang="ru-RU" sz="3600" dirty="0" smtClean="0"/>
              <a:t>Создан </a:t>
            </a:r>
            <a:r>
              <a:rPr lang="ru-RU" sz="3600" dirty="0"/>
              <a:t>новый образовательный продукт – виртуальные встречи</a:t>
            </a:r>
            <a:r>
              <a:rPr lang="ru-RU" sz="3600" dirty="0" smtClean="0"/>
              <a:t>.</a:t>
            </a:r>
          </a:p>
          <a:p>
            <a:pPr marL="685800" indent="-685800">
              <a:buFont typeface="Wingdings" panose="05000000000000000000" pitchFamily="2" charset="2"/>
              <a:buChar char="ü"/>
            </a:pPr>
            <a:r>
              <a:rPr lang="ru-RU" sz="3600" dirty="0" smtClean="0"/>
              <a:t>Повышение спроса на литературу по профориентации.</a:t>
            </a:r>
          </a:p>
          <a:p>
            <a:pPr marL="685800" indent="-685800">
              <a:buFont typeface="Wingdings" panose="05000000000000000000" pitchFamily="2" charset="2"/>
              <a:buChar char="ü"/>
            </a:pPr>
            <a:r>
              <a:rPr lang="ru-RU" sz="3600" dirty="0" smtClean="0"/>
              <a:t>Мероприятия способствовали росту читателей. </a:t>
            </a:r>
          </a:p>
          <a:p>
            <a:pPr marL="685800" indent="-685800">
              <a:buFont typeface="Wingdings" panose="05000000000000000000" pitchFamily="2" charset="2"/>
              <a:buChar char="ü"/>
            </a:pPr>
            <a:r>
              <a:rPr lang="ru-RU" sz="3600" dirty="0" smtClean="0"/>
              <a:t>Рост сообщества библиотеки – подписчики в социальных сетях.</a:t>
            </a:r>
          </a:p>
          <a:p>
            <a:endParaRPr lang="ru-RU" sz="4800" dirty="0" smtClean="0"/>
          </a:p>
          <a:p>
            <a:endParaRPr lang="ru-RU" sz="4800" b="1" dirty="0"/>
          </a:p>
        </p:txBody>
      </p:sp>
    </p:spTree>
    <p:extLst>
      <p:ext uri="{BB962C8B-B14F-4D97-AF65-F5344CB8AC3E}">
        <p14:creationId xmlns:p14="http://schemas.microsoft.com/office/powerpoint/2010/main" val="267574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4343" y="4568775"/>
            <a:ext cx="309687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hlinkClick r:id="rId2"/>
              </a:rPr>
              <a:t>http://www.shmcb.ru/</a:t>
            </a:r>
            <a:r>
              <a:rPr lang="ru-RU" sz="2400" dirty="0"/>
              <a:t> </a:t>
            </a:r>
          </a:p>
        </p:txBody>
      </p:sp>
      <p:pic>
        <p:nvPicPr>
          <p:cNvPr id="2050" name="Picture 2" descr="http://qrcoder.ru/code/?http%3A%2F%2Fwww.shmcb.ru%2F&amp;4&amp;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524" y="1815205"/>
            <a:ext cx="2163761" cy="2163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98524" y="342900"/>
            <a:ext cx="1036002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>
                <a:solidFill>
                  <a:srgbClr val="FF0000"/>
                </a:solidFill>
              </a:rPr>
              <a:t>Наведите телефон и в один клик перейдите на сайт </a:t>
            </a:r>
            <a:r>
              <a:rPr lang="ru-RU" sz="4000" b="1" dirty="0" err="1">
                <a:solidFill>
                  <a:srgbClr val="FF0000"/>
                </a:solidFill>
              </a:rPr>
              <a:t>Шелеховской</a:t>
            </a:r>
            <a:r>
              <a:rPr lang="ru-RU" sz="4000" b="1" dirty="0">
                <a:solidFill>
                  <a:srgbClr val="FF0000"/>
                </a:solidFill>
              </a:rPr>
              <a:t> библиотеки: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64343" y="4045555"/>
            <a:ext cx="40090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Главная страница</a:t>
            </a:r>
            <a:endParaRPr lang="ru-RU" sz="2800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96" t="16927" r="12152" b="34389"/>
          <a:stretch/>
        </p:blipFill>
        <p:spPr bwMode="auto">
          <a:xfrm>
            <a:off x="3256416" y="1666339"/>
            <a:ext cx="8724900" cy="3083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Овал 4"/>
          <p:cNvSpPr/>
          <p:nvPr/>
        </p:nvSpPr>
        <p:spPr>
          <a:xfrm>
            <a:off x="8096250" y="2897086"/>
            <a:ext cx="2152650" cy="2133354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3578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5086" y="1469571"/>
            <a:ext cx="1110342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7200" b="1" dirty="0" smtClean="0">
                <a:solidFill>
                  <a:srgbClr val="FF0000"/>
                </a:solidFill>
              </a:rPr>
              <a:t>Посетите мероприятия по профориентации в </a:t>
            </a:r>
            <a:r>
              <a:rPr lang="ru-RU" sz="7200" b="1" dirty="0" err="1" smtClean="0">
                <a:solidFill>
                  <a:srgbClr val="FF0000"/>
                </a:solidFill>
              </a:rPr>
              <a:t>Шелеховской</a:t>
            </a:r>
            <a:r>
              <a:rPr lang="ru-RU" sz="7200" b="1" dirty="0" smtClean="0">
                <a:solidFill>
                  <a:srgbClr val="FF0000"/>
                </a:solidFill>
              </a:rPr>
              <a:t> библиотеке!</a:t>
            </a:r>
            <a:endParaRPr lang="ru-RU" sz="7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3546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кактусы</Template>
  <TotalTime>25181</TotalTime>
  <Words>375</Words>
  <Application>Microsoft Office PowerPoint</Application>
  <PresentationFormat>Произвольный</PresentationFormat>
  <Paragraphs>77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Федор Шматов</dc:creator>
  <cp:lastModifiedBy>пк</cp:lastModifiedBy>
  <cp:revision>386</cp:revision>
  <dcterms:created xsi:type="dcterms:W3CDTF">2020-03-02T10:30:02Z</dcterms:created>
  <dcterms:modified xsi:type="dcterms:W3CDTF">2022-04-26T19:41:31Z</dcterms:modified>
</cp:coreProperties>
</file>